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71" r:id="rId15"/>
    <p:sldId id="268" r:id="rId16"/>
    <p:sldId id="272" r:id="rId17"/>
    <p:sldId id="269"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05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ECC9-21A9-CEB2-82B1-032FFCFE30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85444E-0434-F059-4530-D109371DF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FCFF19-51A8-80D0-4F19-D4C76EF9E1BE}"/>
              </a:ext>
            </a:extLst>
          </p:cNvPr>
          <p:cNvSpPr>
            <a:spLocks noGrp="1"/>
          </p:cNvSpPr>
          <p:nvPr>
            <p:ph type="dt" sz="half" idx="10"/>
          </p:nvPr>
        </p:nvSpPr>
        <p:spPr/>
        <p:txBody>
          <a:bodyPr/>
          <a:lstStyle/>
          <a:p>
            <a:fld id="{35E51EC1-7D8D-44D8-84BA-A29E1D423CCD}" type="datetimeFigureOut">
              <a:rPr lang="en-US" smtClean="0"/>
              <a:t>3/5/2025</a:t>
            </a:fld>
            <a:endParaRPr lang="en-US"/>
          </a:p>
        </p:txBody>
      </p:sp>
      <p:sp>
        <p:nvSpPr>
          <p:cNvPr id="5" name="Footer Placeholder 4">
            <a:extLst>
              <a:ext uri="{FF2B5EF4-FFF2-40B4-BE49-F238E27FC236}">
                <a16:creationId xmlns:a16="http://schemas.microsoft.com/office/drawing/2014/main" id="{2914FF91-B6D1-25FD-C8B2-69D4DC88E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ACB94-33FE-E0A0-17C1-CA60E222A1CB}"/>
              </a:ext>
            </a:extLst>
          </p:cNvPr>
          <p:cNvSpPr>
            <a:spLocks noGrp="1"/>
          </p:cNvSpPr>
          <p:nvPr>
            <p:ph type="sldNum" sz="quarter" idx="12"/>
          </p:nvPr>
        </p:nvSpPr>
        <p:spPr/>
        <p:txBody>
          <a:bodyPr/>
          <a:lstStyle/>
          <a:p>
            <a:fld id="{5DEEC979-624F-42EB-BE6C-DC621F5F926E}" type="slidenum">
              <a:rPr lang="en-US" smtClean="0"/>
              <a:t>‹#›</a:t>
            </a:fld>
            <a:endParaRPr lang="en-US"/>
          </a:p>
        </p:txBody>
      </p:sp>
    </p:spTree>
    <p:extLst>
      <p:ext uri="{BB962C8B-B14F-4D97-AF65-F5344CB8AC3E}">
        <p14:creationId xmlns:p14="http://schemas.microsoft.com/office/powerpoint/2010/main" val="402538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A8ED-0A27-7C8E-DC6F-29FC150F1F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54185A-0B51-F121-F983-6DE4E747BB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DCC67-3841-F4E5-2189-97DE06870699}"/>
              </a:ext>
            </a:extLst>
          </p:cNvPr>
          <p:cNvSpPr>
            <a:spLocks noGrp="1"/>
          </p:cNvSpPr>
          <p:nvPr>
            <p:ph type="dt" sz="half" idx="10"/>
          </p:nvPr>
        </p:nvSpPr>
        <p:spPr/>
        <p:txBody>
          <a:bodyPr/>
          <a:lstStyle/>
          <a:p>
            <a:fld id="{35E51EC1-7D8D-44D8-84BA-A29E1D423CCD}" type="datetimeFigureOut">
              <a:rPr lang="en-US" smtClean="0"/>
              <a:t>3/5/2025</a:t>
            </a:fld>
            <a:endParaRPr lang="en-US"/>
          </a:p>
        </p:txBody>
      </p:sp>
      <p:sp>
        <p:nvSpPr>
          <p:cNvPr id="5" name="Footer Placeholder 4">
            <a:extLst>
              <a:ext uri="{FF2B5EF4-FFF2-40B4-BE49-F238E27FC236}">
                <a16:creationId xmlns:a16="http://schemas.microsoft.com/office/drawing/2014/main" id="{B1F15459-8D9A-A6E2-1ECF-BD17E6BA7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9617C-49ED-0903-6567-1471B747337B}"/>
              </a:ext>
            </a:extLst>
          </p:cNvPr>
          <p:cNvSpPr>
            <a:spLocks noGrp="1"/>
          </p:cNvSpPr>
          <p:nvPr>
            <p:ph type="sldNum" sz="quarter" idx="12"/>
          </p:nvPr>
        </p:nvSpPr>
        <p:spPr/>
        <p:txBody>
          <a:bodyPr/>
          <a:lstStyle/>
          <a:p>
            <a:fld id="{5DEEC979-624F-42EB-BE6C-DC621F5F926E}" type="slidenum">
              <a:rPr lang="en-US" smtClean="0"/>
              <a:t>‹#›</a:t>
            </a:fld>
            <a:endParaRPr lang="en-US"/>
          </a:p>
        </p:txBody>
      </p:sp>
    </p:spTree>
    <p:extLst>
      <p:ext uri="{BB962C8B-B14F-4D97-AF65-F5344CB8AC3E}">
        <p14:creationId xmlns:p14="http://schemas.microsoft.com/office/powerpoint/2010/main" val="241666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0D61B9-3B22-9534-3FD8-7D0C74977B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30A8D0-3FBB-E0E0-8FA5-A694D93491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14253-2185-C715-EA48-845F04EB9274}"/>
              </a:ext>
            </a:extLst>
          </p:cNvPr>
          <p:cNvSpPr>
            <a:spLocks noGrp="1"/>
          </p:cNvSpPr>
          <p:nvPr>
            <p:ph type="dt" sz="half" idx="10"/>
          </p:nvPr>
        </p:nvSpPr>
        <p:spPr/>
        <p:txBody>
          <a:bodyPr/>
          <a:lstStyle/>
          <a:p>
            <a:fld id="{35E51EC1-7D8D-44D8-84BA-A29E1D423CCD}" type="datetimeFigureOut">
              <a:rPr lang="en-US" smtClean="0"/>
              <a:t>3/5/2025</a:t>
            </a:fld>
            <a:endParaRPr lang="en-US"/>
          </a:p>
        </p:txBody>
      </p:sp>
      <p:sp>
        <p:nvSpPr>
          <p:cNvPr id="5" name="Footer Placeholder 4">
            <a:extLst>
              <a:ext uri="{FF2B5EF4-FFF2-40B4-BE49-F238E27FC236}">
                <a16:creationId xmlns:a16="http://schemas.microsoft.com/office/drawing/2014/main" id="{0C789E15-8DB4-FED1-D0C0-8F2FC6E3E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6DAFF-0B88-74CD-7283-44B8EDCE85A8}"/>
              </a:ext>
            </a:extLst>
          </p:cNvPr>
          <p:cNvSpPr>
            <a:spLocks noGrp="1"/>
          </p:cNvSpPr>
          <p:nvPr>
            <p:ph type="sldNum" sz="quarter" idx="12"/>
          </p:nvPr>
        </p:nvSpPr>
        <p:spPr/>
        <p:txBody>
          <a:bodyPr/>
          <a:lstStyle/>
          <a:p>
            <a:fld id="{5DEEC979-624F-42EB-BE6C-DC621F5F926E}" type="slidenum">
              <a:rPr lang="en-US" smtClean="0"/>
              <a:t>‹#›</a:t>
            </a:fld>
            <a:endParaRPr lang="en-US"/>
          </a:p>
        </p:txBody>
      </p:sp>
    </p:spTree>
    <p:extLst>
      <p:ext uri="{BB962C8B-B14F-4D97-AF65-F5344CB8AC3E}">
        <p14:creationId xmlns:p14="http://schemas.microsoft.com/office/powerpoint/2010/main" val="96358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D8C1-61DD-0307-C377-55C70716B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F009AD-2BEE-FB05-1966-16981AE61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1660D-D995-0E8B-64C4-07782B3AFA4F}"/>
              </a:ext>
            </a:extLst>
          </p:cNvPr>
          <p:cNvSpPr>
            <a:spLocks noGrp="1"/>
          </p:cNvSpPr>
          <p:nvPr>
            <p:ph type="dt" sz="half" idx="10"/>
          </p:nvPr>
        </p:nvSpPr>
        <p:spPr/>
        <p:txBody>
          <a:bodyPr/>
          <a:lstStyle/>
          <a:p>
            <a:fld id="{35E51EC1-7D8D-44D8-84BA-A29E1D423CCD}" type="datetimeFigureOut">
              <a:rPr lang="en-US" smtClean="0"/>
              <a:t>3/5/2025</a:t>
            </a:fld>
            <a:endParaRPr lang="en-US"/>
          </a:p>
        </p:txBody>
      </p:sp>
      <p:sp>
        <p:nvSpPr>
          <p:cNvPr id="5" name="Footer Placeholder 4">
            <a:extLst>
              <a:ext uri="{FF2B5EF4-FFF2-40B4-BE49-F238E27FC236}">
                <a16:creationId xmlns:a16="http://schemas.microsoft.com/office/drawing/2014/main" id="{A638FEE8-D75F-107F-F7D9-807B6E025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02D29-3EA6-CF2B-B854-3367A5B90F4E}"/>
              </a:ext>
            </a:extLst>
          </p:cNvPr>
          <p:cNvSpPr>
            <a:spLocks noGrp="1"/>
          </p:cNvSpPr>
          <p:nvPr>
            <p:ph type="sldNum" sz="quarter" idx="12"/>
          </p:nvPr>
        </p:nvSpPr>
        <p:spPr/>
        <p:txBody>
          <a:bodyPr/>
          <a:lstStyle/>
          <a:p>
            <a:fld id="{5DEEC979-624F-42EB-BE6C-DC621F5F926E}" type="slidenum">
              <a:rPr lang="en-US" smtClean="0"/>
              <a:t>‹#›</a:t>
            </a:fld>
            <a:endParaRPr lang="en-US"/>
          </a:p>
        </p:txBody>
      </p:sp>
    </p:spTree>
    <p:extLst>
      <p:ext uri="{BB962C8B-B14F-4D97-AF65-F5344CB8AC3E}">
        <p14:creationId xmlns:p14="http://schemas.microsoft.com/office/powerpoint/2010/main" val="191094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3C78-7B92-CCA5-381D-3171995E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ADE8DD-6A24-CD8C-A79D-D026AD113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4651F6-263E-5835-4A52-35E774C1F649}"/>
              </a:ext>
            </a:extLst>
          </p:cNvPr>
          <p:cNvSpPr>
            <a:spLocks noGrp="1"/>
          </p:cNvSpPr>
          <p:nvPr>
            <p:ph type="dt" sz="half" idx="10"/>
          </p:nvPr>
        </p:nvSpPr>
        <p:spPr/>
        <p:txBody>
          <a:bodyPr/>
          <a:lstStyle/>
          <a:p>
            <a:fld id="{35E51EC1-7D8D-44D8-84BA-A29E1D423CCD}" type="datetimeFigureOut">
              <a:rPr lang="en-US" smtClean="0"/>
              <a:t>3/5/2025</a:t>
            </a:fld>
            <a:endParaRPr lang="en-US"/>
          </a:p>
        </p:txBody>
      </p:sp>
      <p:sp>
        <p:nvSpPr>
          <p:cNvPr id="5" name="Footer Placeholder 4">
            <a:extLst>
              <a:ext uri="{FF2B5EF4-FFF2-40B4-BE49-F238E27FC236}">
                <a16:creationId xmlns:a16="http://schemas.microsoft.com/office/drawing/2014/main" id="{76F1446F-2D83-974A-BA72-E0C51664A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9E641-20E0-41CC-1820-0F946A7B7CE3}"/>
              </a:ext>
            </a:extLst>
          </p:cNvPr>
          <p:cNvSpPr>
            <a:spLocks noGrp="1"/>
          </p:cNvSpPr>
          <p:nvPr>
            <p:ph type="sldNum" sz="quarter" idx="12"/>
          </p:nvPr>
        </p:nvSpPr>
        <p:spPr/>
        <p:txBody>
          <a:bodyPr/>
          <a:lstStyle/>
          <a:p>
            <a:fld id="{5DEEC979-624F-42EB-BE6C-DC621F5F926E}" type="slidenum">
              <a:rPr lang="en-US" smtClean="0"/>
              <a:t>‹#›</a:t>
            </a:fld>
            <a:endParaRPr lang="en-US"/>
          </a:p>
        </p:txBody>
      </p:sp>
    </p:spTree>
    <p:extLst>
      <p:ext uri="{BB962C8B-B14F-4D97-AF65-F5344CB8AC3E}">
        <p14:creationId xmlns:p14="http://schemas.microsoft.com/office/powerpoint/2010/main" val="9079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6705-83F6-F330-8658-0F218B5B2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2D5F7-C0D7-F0AB-D14A-C59A2763D9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801C0A-CAD7-61A1-BF81-DD34815613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78EB03-92ED-AE98-0D5A-0CAC6D63F771}"/>
              </a:ext>
            </a:extLst>
          </p:cNvPr>
          <p:cNvSpPr>
            <a:spLocks noGrp="1"/>
          </p:cNvSpPr>
          <p:nvPr>
            <p:ph type="dt" sz="half" idx="10"/>
          </p:nvPr>
        </p:nvSpPr>
        <p:spPr/>
        <p:txBody>
          <a:bodyPr/>
          <a:lstStyle/>
          <a:p>
            <a:fld id="{35E51EC1-7D8D-44D8-84BA-A29E1D423CCD}" type="datetimeFigureOut">
              <a:rPr lang="en-US" smtClean="0"/>
              <a:t>3/5/2025</a:t>
            </a:fld>
            <a:endParaRPr lang="en-US"/>
          </a:p>
        </p:txBody>
      </p:sp>
      <p:sp>
        <p:nvSpPr>
          <p:cNvPr id="6" name="Footer Placeholder 5">
            <a:extLst>
              <a:ext uri="{FF2B5EF4-FFF2-40B4-BE49-F238E27FC236}">
                <a16:creationId xmlns:a16="http://schemas.microsoft.com/office/drawing/2014/main" id="{3CD8A8C1-B09E-25CD-2AD6-A268FB315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D2F679-947E-285D-2B8E-608D240F16D7}"/>
              </a:ext>
            </a:extLst>
          </p:cNvPr>
          <p:cNvSpPr>
            <a:spLocks noGrp="1"/>
          </p:cNvSpPr>
          <p:nvPr>
            <p:ph type="sldNum" sz="quarter" idx="12"/>
          </p:nvPr>
        </p:nvSpPr>
        <p:spPr/>
        <p:txBody>
          <a:bodyPr/>
          <a:lstStyle/>
          <a:p>
            <a:fld id="{5DEEC979-624F-42EB-BE6C-DC621F5F926E}" type="slidenum">
              <a:rPr lang="en-US" smtClean="0"/>
              <a:t>‹#›</a:t>
            </a:fld>
            <a:endParaRPr lang="en-US"/>
          </a:p>
        </p:txBody>
      </p:sp>
    </p:spTree>
    <p:extLst>
      <p:ext uri="{BB962C8B-B14F-4D97-AF65-F5344CB8AC3E}">
        <p14:creationId xmlns:p14="http://schemas.microsoft.com/office/powerpoint/2010/main" val="224783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AF8B-415A-86F0-F972-25403151F5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40337E-3CE0-9564-D82E-84F6BA930A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C76146-8BAA-002F-4C51-888A6FE7C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98685C-0073-ACD2-E674-499A2CC41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8987D8-5299-419E-E787-FA514455B4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628D10-7EC6-EDD9-AF50-7ED33CE58108}"/>
              </a:ext>
            </a:extLst>
          </p:cNvPr>
          <p:cNvSpPr>
            <a:spLocks noGrp="1"/>
          </p:cNvSpPr>
          <p:nvPr>
            <p:ph type="dt" sz="half" idx="10"/>
          </p:nvPr>
        </p:nvSpPr>
        <p:spPr/>
        <p:txBody>
          <a:bodyPr/>
          <a:lstStyle/>
          <a:p>
            <a:fld id="{35E51EC1-7D8D-44D8-84BA-A29E1D423CCD}" type="datetimeFigureOut">
              <a:rPr lang="en-US" smtClean="0"/>
              <a:t>3/5/2025</a:t>
            </a:fld>
            <a:endParaRPr lang="en-US"/>
          </a:p>
        </p:txBody>
      </p:sp>
      <p:sp>
        <p:nvSpPr>
          <p:cNvPr id="8" name="Footer Placeholder 7">
            <a:extLst>
              <a:ext uri="{FF2B5EF4-FFF2-40B4-BE49-F238E27FC236}">
                <a16:creationId xmlns:a16="http://schemas.microsoft.com/office/drawing/2014/main" id="{5ECC499E-CFCD-390B-7FEC-72024F0869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36173B-B709-5292-77AA-EB3C5013D3AB}"/>
              </a:ext>
            </a:extLst>
          </p:cNvPr>
          <p:cNvSpPr>
            <a:spLocks noGrp="1"/>
          </p:cNvSpPr>
          <p:nvPr>
            <p:ph type="sldNum" sz="quarter" idx="12"/>
          </p:nvPr>
        </p:nvSpPr>
        <p:spPr/>
        <p:txBody>
          <a:bodyPr/>
          <a:lstStyle/>
          <a:p>
            <a:fld id="{5DEEC979-624F-42EB-BE6C-DC621F5F926E}" type="slidenum">
              <a:rPr lang="en-US" smtClean="0"/>
              <a:t>‹#›</a:t>
            </a:fld>
            <a:endParaRPr lang="en-US"/>
          </a:p>
        </p:txBody>
      </p:sp>
    </p:spTree>
    <p:extLst>
      <p:ext uri="{BB962C8B-B14F-4D97-AF65-F5344CB8AC3E}">
        <p14:creationId xmlns:p14="http://schemas.microsoft.com/office/powerpoint/2010/main" val="398241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AF49-6947-193A-A809-538103CF3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76EE69-833A-B717-0798-800E94DC2E5A}"/>
              </a:ext>
            </a:extLst>
          </p:cNvPr>
          <p:cNvSpPr>
            <a:spLocks noGrp="1"/>
          </p:cNvSpPr>
          <p:nvPr>
            <p:ph type="dt" sz="half" idx="10"/>
          </p:nvPr>
        </p:nvSpPr>
        <p:spPr/>
        <p:txBody>
          <a:bodyPr/>
          <a:lstStyle/>
          <a:p>
            <a:fld id="{35E51EC1-7D8D-44D8-84BA-A29E1D423CCD}" type="datetimeFigureOut">
              <a:rPr lang="en-US" smtClean="0"/>
              <a:t>3/5/2025</a:t>
            </a:fld>
            <a:endParaRPr lang="en-US"/>
          </a:p>
        </p:txBody>
      </p:sp>
      <p:sp>
        <p:nvSpPr>
          <p:cNvPr id="4" name="Footer Placeholder 3">
            <a:extLst>
              <a:ext uri="{FF2B5EF4-FFF2-40B4-BE49-F238E27FC236}">
                <a16:creationId xmlns:a16="http://schemas.microsoft.com/office/drawing/2014/main" id="{FE803A63-C940-FEB7-00EB-9132562FE2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5887F0-660F-827E-6069-C2A359A6B9C5}"/>
              </a:ext>
            </a:extLst>
          </p:cNvPr>
          <p:cNvSpPr>
            <a:spLocks noGrp="1"/>
          </p:cNvSpPr>
          <p:nvPr>
            <p:ph type="sldNum" sz="quarter" idx="12"/>
          </p:nvPr>
        </p:nvSpPr>
        <p:spPr/>
        <p:txBody>
          <a:bodyPr/>
          <a:lstStyle/>
          <a:p>
            <a:fld id="{5DEEC979-624F-42EB-BE6C-DC621F5F926E}" type="slidenum">
              <a:rPr lang="en-US" smtClean="0"/>
              <a:t>‹#›</a:t>
            </a:fld>
            <a:endParaRPr lang="en-US"/>
          </a:p>
        </p:txBody>
      </p:sp>
    </p:spTree>
    <p:extLst>
      <p:ext uri="{BB962C8B-B14F-4D97-AF65-F5344CB8AC3E}">
        <p14:creationId xmlns:p14="http://schemas.microsoft.com/office/powerpoint/2010/main" val="383804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AAEAD-0C8A-0BE6-81EB-9943863ADD9F}"/>
              </a:ext>
            </a:extLst>
          </p:cNvPr>
          <p:cNvSpPr>
            <a:spLocks noGrp="1"/>
          </p:cNvSpPr>
          <p:nvPr>
            <p:ph type="dt" sz="half" idx="10"/>
          </p:nvPr>
        </p:nvSpPr>
        <p:spPr/>
        <p:txBody>
          <a:bodyPr/>
          <a:lstStyle/>
          <a:p>
            <a:fld id="{35E51EC1-7D8D-44D8-84BA-A29E1D423CCD}" type="datetimeFigureOut">
              <a:rPr lang="en-US" smtClean="0"/>
              <a:t>3/5/2025</a:t>
            </a:fld>
            <a:endParaRPr lang="en-US"/>
          </a:p>
        </p:txBody>
      </p:sp>
      <p:sp>
        <p:nvSpPr>
          <p:cNvPr id="3" name="Footer Placeholder 2">
            <a:extLst>
              <a:ext uri="{FF2B5EF4-FFF2-40B4-BE49-F238E27FC236}">
                <a16:creationId xmlns:a16="http://schemas.microsoft.com/office/drawing/2014/main" id="{1B169B62-14AB-E5D5-3A85-01CC8509B0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D1BC14-9EE0-2473-7AB2-9D50430C0F9A}"/>
              </a:ext>
            </a:extLst>
          </p:cNvPr>
          <p:cNvSpPr>
            <a:spLocks noGrp="1"/>
          </p:cNvSpPr>
          <p:nvPr>
            <p:ph type="sldNum" sz="quarter" idx="12"/>
          </p:nvPr>
        </p:nvSpPr>
        <p:spPr/>
        <p:txBody>
          <a:bodyPr/>
          <a:lstStyle/>
          <a:p>
            <a:fld id="{5DEEC979-624F-42EB-BE6C-DC621F5F926E}" type="slidenum">
              <a:rPr lang="en-US" smtClean="0"/>
              <a:t>‹#›</a:t>
            </a:fld>
            <a:endParaRPr lang="en-US"/>
          </a:p>
        </p:txBody>
      </p:sp>
    </p:spTree>
    <p:extLst>
      <p:ext uri="{BB962C8B-B14F-4D97-AF65-F5344CB8AC3E}">
        <p14:creationId xmlns:p14="http://schemas.microsoft.com/office/powerpoint/2010/main" val="124715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64CB-71A9-29B5-B457-9AC0162B5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216F4-B4A5-5506-8C99-38E7923465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766A94-EE0A-E6C3-C62F-05F7C5A99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F520-1EBB-6E20-282C-997D5C43500D}"/>
              </a:ext>
            </a:extLst>
          </p:cNvPr>
          <p:cNvSpPr>
            <a:spLocks noGrp="1"/>
          </p:cNvSpPr>
          <p:nvPr>
            <p:ph type="dt" sz="half" idx="10"/>
          </p:nvPr>
        </p:nvSpPr>
        <p:spPr/>
        <p:txBody>
          <a:bodyPr/>
          <a:lstStyle/>
          <a:p>
            <a:fld id="{35E51EC1-7D8D-44D8-84BA-A29E1D423CCD}" type="datetimeFigureOut">
              <a:rPr lang="en-US" smtClean="0"/>
              <a:t>3/5/2025</a:t>
            </a:fld>
            <a:endParaRPr lang="en-US"/>
          </a:p>
        </p:txBody>
      </p:sp>
      <p:sp>
        <p:nvSpPr>
          <p:cNvPr id="6" name="Footer Placeholder 5">
            <a:extLst>
              <a:ext uri="{FF2B5EF4-FFF2-40B4-BE49-F238E27FC236}">
                <a16:creationId xmlns:a16="http://schemas.microsoft.com/office/drawing/2014/main" id="{49E38CE0-FE9F-66A2-B1D0-79DD7CD98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F2689-474C-0C87-4A4B-200809914F90}"/>
              </a:ext>
            </a:extLst>
          </p:cNvPr>
          <p:cNvSpPr>
            <a:spLocks noGrp="1"/>
          </p:cNvSpPr>
          <p:nvPr>
            <p:ph type="sldNum" sz="quarter" idx="12"/>
          </p:nvPr>
        </p:nvSpPr>
        <p:spPr/>
        <p:txBody>
          <a:bodyPr/>
          <a:lstStyle/>
          <a:p>
            <a:fld id="{5DEEC979-624F-42EB-BE6C-DC621F5F926E}" type="slidenum">
              <a:rPr lang="en-US" smtClean="0"/>
              <a:t>‹#›</a:t>
            </a:fld>
            <a:endParaRPr lang="en-US"/>
          </a:p>
        </p:txBody>
      </p:sp>
    </p:spTree>
    <p:extLst>
      <p:ext uri="{BB962C8B-B14F-4D97-AF65-F5344CB8AC3E}">
        <p14:creationId xmlns:p14="http://schemas.microsoft.com/office/powerpoint/2010/main" val="396826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B332-EB03-42BF-AE9E-16E905D384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8DD31D-C03B-9277-BCFA-C4074908E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92782C-685D-519F-CD26-BE8B354A8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88BA7-A4FC-CEE6-5305-2F66AA3E845B}"/>
              </a:ext>
            </a:extLst>
          </p:cNvPr>
          <p:cNvSpPr>
            <a:spLocks noGrp="1"/>
          </p:cNvSpPr>
          <p:nvPr>
            <p:ph type="dt" sz="half" idx="10"/>
          </p:nvPr>
        </p:nvSpPr>
        <p:spPr/>
        <p:txBody>
          <a:bodyPr/>
          <a:lstStyle/>
          <a:p>
            <a:fld id="{35E51EC1-7D8D-44D8-84BA-A29E1D423CCD}" type="datetimeFigureOut">
              <a:rPr lang="en-US" smtClean="0"/>
              <a:t>3/5/2025</a:t>
            </a:fld>
            <a:endParaRPr lang="en-US"/>
          </a:p>
        </p:txBody>
      </p:sp>
      <p:sp>
        <p:nvSpPr>
          <p:cNvPr id="6" name="Footer Placeholder 5">
            <a:extLst>
              <a:ext uri="{FF2B5EF4-FFF2-40B4-BE49-F238E27FC236}">
                <a16:creationId xmlns:a16="http://schemas.microsoft.com/office/drawing/2014/main" id="{AD68DA54-544B-F801-7218-8738F2505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420CD-402D-8C57-531C-F835EFF1E860}"/>
              </a:ext>
            </a:extLst>
          </p:cNvPr>
          <p:cNvSpPr>
            <a:spLocks noGrp="1"/>
          </p:cNvSpPr>
          <p:nvPr>
            <p:ph type="sldNum" sz="quarter" idx="12"/>
          </p:nvPr>
        </p:nvSpPr>
        <p:spPr/>
        <p:txBody>
          <a:bodyPr/>
          <a:lstStyle/>
          <a:p>
            <a:fld id="{5DEEC979-624F-42EB-BE6C-DC621F5F926E}" type="slidenum">
              <a:rPr lang="en-US" smtClean="0"/>
              <a:t>‹#›</a:t>
            </a:fld>
            <a:endParaRPr lang="en-US"/>
          </a:p>
        </p:txBody>
      </p:sp>
    </p:spTree>
    <p:extLst>
      <p:ext uri="{BB962C8B-B14F-4D97-AF65-F5344CB8AC3E}">
        <p14:creationId xmlns:p14="http://schemas.microsoft.com/office/powerpoint/2010/main" val="400077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F0DC93-F517-34AD-8FC1-EC5C64FAFC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B75E7E-8987-0169-EA51-B5FA9912D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6B1CE-3499-E663-44E0-A6A002A0D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51EC1-7D8D-44D8-84BA-A29E1D423CCD}" type="datetimeFigureOut">
              <a:rPr lang="en-US" smtClean="0"/>
              <a:t>3/5/2025</a:t>
            </a:fld>
            <a:endParaRPr lang="en-US"/>
          </a:p>
        </p:txBody>
      </p:sp>
      <p:sp>
        <p:nvSpPr>
          <p:cNvPr id="5" name="Footer Placeholder 4">
            <a:extLst>
              <a:ext uri="{FF2B5EF4-FFF2-40B4-BE49-F238E27FC236}">
                <a16:creationId xmlns:a16="http://schemas.microsoft.com/office/drawing/2014/main" id="{5ECD56EF-CF39-C566-DB9B-AD073CD8DE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BBBB92-8412-1AEC-0411-6331CCCE40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EC979-624F-42EB-BE6C-DC621F5F926E}" type="slidenum">
              <a:rPr lang="en-US" smtClean="0"/>
              <a:t>‹#›</a:t>
            </a:fld>
            <a:endParaRPr lang="en-US"/>
          </a:p>
        </p:txBody>
      </p:sp>
    </p:spTree>
    <p:extLst>
      <p:ext uri="{BB962C8B-B14F-4D97-AF65-F5344CB8AC3E}">
        <p14:creationId xmlns:p14="http://schemas.microsoft.com/office/powerpoint/2010/main" val="1280732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351B-4330-AC76-B58D-A11EB5063B38}"/>
              </a:ext>
            </a:extLst>
          </p:cNvPr>
          <p:cNvSpPr>
            <a:spLocks noGrp="1"/>
          </p:cNvSpPr>
          <p:nvPr>
            <p:ph type="ctrTitle"/>
          </p:nvPr>
        </p:nvSpPr>
        <p:spPr/>
        <p:txBody>
          <a:bodyPr>
            <a:normAutofit fontScale="90000"/>
          </a:bodyPr>
          <a:lstStyle/>
          <a:p>
            <a:r>
              <a:rPr lang="ar-IQ" dirty="0"/>
              <a:t>مكائن وآلات زراعية </a:t>
            </a:r>
            <a:br>
              <a:rPr lang="ar-IQ" dirty="0"/>
            </a:br>
            <a:r>
              <a:rPr lang="ar-IQ" dirty="0"/>
              <a:t>عملي </a:t>
            </a:r>
            <a:br>
              <a:rPr lang="ar-IQ" dirty="0"/>
            </a:br>
            <a:r>
              <a:rPr lang="ar-IQ" dirty="0"/>
              <a:t>المحاضرة السابعة</a:t>
            </a:r>
            <a:endParaRPr lang="en-US" dirty="0"/>
          </a:p>
        </p:txBody>
      </p:sp>
      <p:sp>
        <p:nvSpPr>
          <p:cNvPr id="3" name="Subtitle 2">
            <a:extLst>
              <a:ext uri="{FF2B5EF4-FFF2-40B4-BE49-F238E27FC236}">
                <a16:creationId xmlns:a16="http://schemas.microsoft.com/office/drawing/2014/main" id="{DCE1E873-E404-A705-78CE-6E8297360E1D}"/>
              </a:ext>
            </a:extLst>
          </p:cNvPr>
          <p:cNvSpPr>
            <a:spLocks noGrp="1"/>
          </p:cNvSpPr>
          <p:nvPr>
            <p:ph type="subTitle" idx="1"/>
          </p:nvPr>
        </p:nvSpPr>
        <p:spPr/>
        <p:txBody>
          <a:bodyPr/>
          <a:lstStyle/>
          <a:p>
            <a:pPr algn="ctr"/>
            <a:r>
              <a:rPr lang="ar-IQ" sz="3200" u="sng" dirty="0"/>
              <a:t>اعداد </a:t>
            </a:r>
          </a:p>
          <a:p>
            <a:pPr algn="ctr"/>
            <a:r>
              <a:rPr lang="ar-IQ" sz="3200" dirty="0" err="1"/>
              <a:t>م.م</a:t>
            </a:r>
            <a:r>
              <a:rPr lang="ar-IQ" sz="3200" dirty="0"/>
              <a:t> مصطفى فاضل حسين</a:t>
            </a:r>
            <a:endParaRPr lang="en-US" sz="3200" dirty="0"/>
          </a:p>
          <a:p>
            <a:endParaRPr lang="en-US" dirty="0"/>
          </a:p>
        </p:txBody>
      </p:sp>
    </p:spTree>
    <p:extLst>
      <p:ext uri="{BB962C8B-B14F-4D97-AF65-F5344CB8AC3E}">
        <p14:creationId xmlns:p14="http://schemas.microsoft.com/office/powerpoint/2010/main" val="381428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B4742-7247-227A-71CC-B80B5FAB5B4B}"/>
              </a:ext>
            </a:extLst>
          </p:cNvPr>
          <p:cNvSpPr>
            <a:spLocks noGrp="1"/>
          </p:cNvSpPr>
          <p:nvPr>
            <p:ph idx="1"/>
          </p:nvPr>
        </p:nvSpPr>
        <p:spPr>
          <a:xfrm>
            <a:off x="838200" y="587829"/>
            <a:ext cx="10515600" cy="5589134"/>
          </a:xfrm>
        </p:spPr>
        <p:txBody>
          <a:bodyPr/>
          <a:lstStyle/>
          <a:p>
            <a:pPr marL="0" marR="0" indent="0" algn="justLow" rtl="1">
              <a:lnSpc>
                <a:spcPct val="150000"/>
              </a:lnSpc>
              <a:spcBef>
                <a:spcPts val="0"/>
              </a:spcBef>
              <a:spcAft>
                <a:spcPts val="0"/>
              </a:spcAft>
              <a:buNone/>
            </a:pPr>
            <a:r>
              <a:rPr lang="ar-SA" sz="1800" b="1" u="sng" dirty="0">
                <a:effectLst/>
                <a:latin typeface="Times New Roman" panose="02020603050405020304" pitchFamily="18" charset="0"/>
                <a:ea typeface="Times New Roman" panose="02020603050405020304" pitchFamily="18" charset="0"/>
                <a:cs typeface="+mj-cs"/>
              </a:rPr>
              <a:t>الزراعة الالية :-</a:t>
            </a:r>
            <a:endParaRPr lang="en-US" sz="1800" u="sng"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 وهي إجراء عملية الزراعة </a:t>
            </a:r>
            <a:r>
              <a:rPr lang="ar-SA" sz="1800" b="1" dirty="0" err="1">
                <a:effectLst/>
                <a:latin typeface="Times New Roman" panose="02020603050405020304" pitchFamily="18" charset="0"/>
                <a:ea typeface="Times New Roman" panose="02020603050405020304" pitchFamily="18" charset="0"/>
                <a:cs typeface="+mj-cs"/>
              </a:rPr>
              <a:t>اوعملية</a:t>
            </a:r>
            <a:r>
              <a:rPr lang="ar-SA" sz="1800" b="1" dirty="0">
                <a:effectLst/>
                <a:latin typeface="Times New Roman" panose="02020603050405020304" pitchFamily="18" charset="0"/>
                <a:ea typeface="Times New Roman" panose="02020603050405020304" pitchFamily="18" charset="0"/>
                <a:cs typeface="+mj-cs"/>
              </a:rPr>
              <a:t> البذار باستخدام المعدات ( الزارعات او </a:t>
            </a:r>
            <a:r>
              <a:rPr lang="ar-SA" sz="1800" b="1" dirty="0" err="1">
                <a:effectLst/>
                <a:latin typeface="Times New Roman" panose="02020603050405020304" pitchFamily="18" charset="0"/>
                <a:ea typeface="Times New Roman" panose="02020603050405020304" pitchFamily="18" charset="0"/>
                <a:cs typeface="+mj-cs"/>
              </a:rPr>
              <a:t>الباذرات</a:t>
            </a:r>
            <a:r>
              <a:rPr lang="ar-SA" sz="1800" b="1" dirty="0">
                <a:effectLst/>
                <a:latin typeface="Times New Roman" panose="02020603050405020304" pitchFamily="18" charset="0"/>
                <a:ea typeface="Times New Roman" panose="02020603050405020304" pitchFamily="18" charset="0"/>
                <a:cs typeface="+mj-cs"/>
              </a:rPr>
              <a:t> او  </a:t>
            </a:r>
            <a:r>
              <a:rPr lang="ar-SA" sz="1800" b="1" dirty="0" err="1">
                <a:effectLst/>
                <a:latin typeface="Times New Roman" panose="02020603050405020304" pitchFamily="18" charset="0"/>
                <a:ea typeface="Times New Roman" panose="02020603050405020304" pitchFamily="18" charset="0"/>
                <a:cs typeface="+mj-cs"/>
              </a:rPr>
              <a:t>الشاتلات</a:t>
            </a:r>
            <a:r>
              <a:rPr lang="ar-SA" sz="1800" b="1" dirty="0">
                <a:effectLst/>
                <a:latin typeface="Times New Roman" panose="02020603050405020304" pitchFamily="18" charset="0"/>
                <a:ea typeface="Times New Roman" panose="02020603050405020304" pitchFamily="18" charset="0"/>
                <a:cs typeface="+mj-cs"/>
              </a:rPr>
              <a:t> </a:t>
            </a:r>
            <a:r>
              <a:rPr lang="ar-SA" sz="1800" b="1" dirty="0" err="1">
                <a:effectLst/>
                <a:latin typeface="Times New Roman" panose="02020603050405020304" pitchFamily="18" charset="0"/>
                <a:ea typeface="Times New Roman" panose="02020603050405020304" pitchFamily="18" charset="0"/>
                <a:cs typeface="+mj-cs"/>
              </a:rPr>
              <a:t>اوالة</a:t>
            </a:r>
            <a:r>
              <a:rPr lang="ar-SA" sz="1800" b="1" dirty="0">
                <a:effectLst/>
                <a:latin typeface="Times New Roman" panose="02020603050405020304" pitchFamily="18" charset="0"/>
                <a:ea typeface="Times New Roman" panose="02020603050405020304" pitchFamily="18" charset="0"/>
                <a:cs typeface="+mj-cs"/>
              </a:rPr>
              <a:t> النثر) للحصول على سرعة انجاز العمل وانتظام الزراعة وتقليل التكاليف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u="sng" dirty="0">
                <a:effectLst/>
                <a:latin typeface="Times New Roman" panose="02020603050405020304" pitchFamily="18" charset="0"/>
                <a:ea typeface="Times New Roman" panose="02020603050405020304" pitchFamily="18" charset="0"/>
                <a:cs typeface="+mj-cs"/>
              </a:rPr>
              <a:t>الة نثر السماد:-</a:t>
            </a:r>
            <a:endParaRPr lang="en-US" sz="1800" u="sng"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ان سبب استعمال السماد لتجديد خصوبة التربة وتعويض </a:t>
            </a:r>
            <a:r>
              <a:rPr lang="ar-SA" sz="1800" b="1" dirty="0" err="1">
                <a:effectLst/>
                <a:latin typeface="Times New Roman" panose="02020603050405020304" pitchFamily="18" charset="0"/>
                <a:ea typeface="Times New Roman" panose="02020603050405020304" pitchFamily="18" charset="0"/>
                <a:cs typeface="+mj-cs"/>
              </a:rPr>
              <a:t>مافقد</a:t>
            </a:r>
            <a:r>
              <a:rPr lang="ar-SA" sz="1800" b="1" dirty="0">
                <a:effectLst/>
                <a:latin typeface="Times New Roman" panose="02020603050405020304" pitchFamily="18" charset="0"/>
                <a:ea typeface="Times New Roman" panose="02020603050405020304" pitchFamily="18" charset="0"/>
                <a:cs typeface="+mj-cs"/>
              </a:rPr>
              <a:t> منها من عناصر  </a:t>
            </a:r>
            <a:r>
              <a:rPr lang="ar-SA" sz="1800" b="1" dirty="0" err="1">
                <a:effectLst/>
                <a:latin typeface="Times New Roman" panose="02020603050405020304" pitchFamily="18" charset="0"/>
                <a:ea typeface="Times New Roman" panose="02020603050405020304" pitchFamily="18" charset="0"/>
                <a:cs typeface="+mj-cs"/>
              </a:rPr>
              <a:t>باضافة</a:t>
            </a:r>
            <a:r>
              <a:rPr lang="ar-SA" sz="1800" b="1" dirty="0">
                <a:effectLst/>
                <a:latin typeface="Times New Roman" panose="02020603050405020304" pitchFamily="18" charset="0"/>
                <a:ea typeface="Times New Roman" panose="02020603050405020304" pitchFamily="18" charset="0"/>
                <a:cs typeface="+mj-cs"/>
              </a:rPr>
              <a:t> اسمدة حيوانية </a:t>
            </a:r>
            <a:r>
              <a:rPr lang="ar-SA" sz="1800" b="1" dirty="0" err="1">
                <a:effectLst/>
                <a:latin typeface="Times New Roman" panose="02020603050405020304" pitchFamily="18" charset="0"/>
                <a:ea typeface="Times New Roman" panose="02020603050405020304" pitchFamily="18" charset="0"/>
                <a:cs typeface="+mj-cs"/>
              </a:rPr>
              <a:t>اوكيمياوية</a:t>
            </a:r>
            <a:r>
              <a:rPr lang="ar-SA" sz="1800" b="1" dirty="0">
                <a:effectLst/>
                <a:latin typeface="Times New Roman" panose="02020603050405020304" pitchFamily="18" charset="0"/>
                <a:ea typeface="Times New Roman" panose="02020603050405020304" pitchFamily="18" charset="0"/>
                <a:cs typeface="+mj-cs"/>
              </a:rPr>
              <a:t>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تتركب ناثرة السماد الحيواني من  :- 1)الهيكل  2)الصندوق  3)الناقل </a:t>
            </a:r>
            <a:r>
              <a:rPr lang="ar-SA" sz="1800" b="1" dirty="0" err="1">
                <a:effectLst/>
                <a:latin typeface="Times New Roman" panose="02020603050405020304" pitchFamily="18" charset="0"/>
                <a:ea typeface="Times New Roman" panose="02020603050405020304" pitchFamily="18" charset="0"/>
                <a:cs typeface="+mj-cs"/>
              </a:rPr>
              <a:t>السلسلي</a:t>
            </a:r>
            <a:r>
              <a:rPr lang="ar-SA" sz="1800" b="1" dirty="0">
                <a:effectLst/>
                <a:latin typeface="Times New Roman" panose="02020603050405020304" pitchFamily="18" charset="0"/>
                <a:ea typeface="Times New Roman" panose="02020603050405020304" pitchFamily="18" charset="0"/>
                <a:cs typeface="+mj-cs"/>
              </a:rPr>
              <a:t>  4)المضرب       5)الناثر الحلزوني     6)اليه الادارة</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اما المسمدة الكيمياوية  فتوجد منها عدة انواع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1.المسمدة </a:t>
            </a:r>
            <a:r>
              <a:rPr lang="ar-SA" sz="1800" b="1" dirty="0" err="1">
                <a:effectLst/>
                <a:latin typeface="Times New Roman" panose="02020603050405020304" pitchFamily="18" charset="0"/>
                <a:ea typeface="Times New Roman" panose="02020603050405020304" pitchFamily="18" charset="0"/>
                <a:cs typeface="+mj-cs"/>
              </a:rPr>
              <a:t>بالاقراص</a:t>
            </a:r>
            <a:r>
              <a:rPr lang="ar-SA" sz="1800" b="1" dirty="0">
                <a:effectLst/>
                <a:latin typeface="Times New Roman" panose="02020603050405020304" pitchFamily="18" charset="0"/>
                <a:ea typeface="Times New Roman" panose="02020603050405020304" pitchFamily="18" charset="0"/>
                <a:cs typeface="+mj-cs"/>
              </a:rPr>
              <a:t> الدوارة</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2.المسمدة </a:t>
            </a:r>
            <a:r>
              <a:rPr lang="ar-SA" sz="1800" b="1" dirty="0" err="1">
                <a:effectLst/>
                <a:latin typeface="Times New Roman" panose="02020603050405020304" pitchFamily="18" charset="0"/>
                <a:ea typeface="Times New Roman" panose="02020603050405020304" pitchFamily="18" charset="0"/>
                <a:cs typeface="+mj-cs"/>
              </a:rPr>
              <a:t>بالانابيب</a:t>
            </a:r>
            <a:r>
              <a:rPr lang="ar-SA" sz="1800" b="1" dirty="0">
                <a:effectLst/>
                <a:latin typeface="Times New Roman" panose="02020603050405020304" pitchFamily="18" charset="0"/>
                <a:ea typeface="Times New Roman" panose="02020603050405020304" pitchFamily="18" charset="0"/>
                <a:cs typeface="+mj-cs"/>
              </a:rPr>
              <a:t> الشعاعية</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3.بالالواح الترددية</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4.المسمدة </a:t>
            </a:r>
            <a:r>
              <a:rPr lang="ar-SA" sz="1800" b="1" dirty="0" err="1">
                <a:effectLst/>
                <a:latin typeface="Times New Roman" panose="02020603050405020304" pitchFamily="18" charset="0"/>
                <a:ea typeface="Times New Roman" panose="02020603050405020304" pitchFamily="18" charset="0"/>
                <a:cs typeface="+mj-cs"/>
              </a:rPr>
              <a:t>بالاقراص</a:t>
            </a:r>
            <a:r>
              <a:rPr lang="ar-SA" sz="1800" b="1" dirty="0">
                <a:effectLst/>
                <a:latin typeface="Times New Roman" panose="02020603050405020304" pitchFamily="18" charset="0"/>
                <a:ea typeface="Times New Roman" panose="02020603050405020304" pitchFamily="18" charset="0"/>
                <a:cs typeface="+mj-cs"/>
              </a:rPr>
              <a:t> والاصابع النقارة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5.المسمد</a:t>
            </a:r>
            <a:r>
              <a:rPr lang="ar-IQ" sz="1800" b="1" dirty="0">
                <a:effectLst/>
                <a:latin typeface="Times New Roman" panose="02020603050405020304" pitchFamily="18" charset="0"/>
                <a:ea typeface="Times New Roman" panose="02020603050405020304" pitchFamily="18" charset="0"/>
                <a:cs typeface="+mj-cs"/>
              </a:rPr>
              <a:t>ة</a:t>
            </a:r>
            <a:r>
              <a:rPr lang="ar-SA" sz="1800" b="1" dirty="0">
                <a:effectLst/>
                <a:latin typeface="Times New Roman" panose="02020603050405020304" pitchFamily="18" charset="0"/>
                <a:ea typeface="Times New Roman" panose="02020603050405020304" pitchFamily="18" charset="0"/>
                <a:cs typeface="+mj-cs"/>
              </a:rPr>
              <a:t> </a:t>
            </a:r>
            <a:r>
              <a:rPr lang="ar-SA" sz="1800" b="1" dirty="0" err="1">
                <a:effectLst/>
                <a:latin typeface="Times New Roman" panose="02020603050405020304" pitchFamily="18" charset="0"/>
                <a:ea typeface="Times New Roman" panose="02020603050405020304" pitchFamily="18" charset="0"/>
                <a:cs typeface="+mj-cs"/>
              </a:rPr>
              <a:t>بالارضية</a:t>
            </a:r>
            <a:r>
              <a:rPr lang="ar-SA" sz="1800" b="1" dirty="0">
                <a:effectLst/>
                <a:latin typeface="Times New Roman" panose="02020603050405020304" pitchFamily="18" charset="0"/>
                <a:ea typeface="Times New Roman" panose="02020603050405020304" pitchFamily="18" charset="0"/>
                <a:cs typeface="+mj-cs"/>
              </a:rPr>
              <a:t> المتحركة</a:t>
            </a:r>
            <a:endParaRPr lang="en-US" sz="1800" dirty="0">
              <a:effectLst/>
              <a:latin typeface="Times New Roman" panose="02020603050405020304" pitchFamily="18" charset="0"/>
              <a:ea typeface="Times New Roman" panose="02020603050405020304" pitchFamily="18" charset="0"/>
              <a:cs typeface="+mj-cs"/>
            </a:endParaRPr>
          </a:p>
          <a:p>
            <a:endParaRPr lang="en-US" dirty="0"/>
          </a:p>
        </p:txBody>
      </p:sp>
    </p:spTree>
    <p:extLst>
      <p:ext uri="{BB962C8B-B14F-4D97-AF65-F5344CB8AC3E}">
        <p14:creationId xmlns:p14="http://schemas.microsoft.com/office/powerpoint/2010/main" val="275102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97ED3A-19AE-8367-4AA2-EDDB7249628A}"/>
              </a:ext>
            </a:extLst>
          </p:cNvPr>
          <p:cNvSpPr>
            <a:spLocks noGrp="1"/>
          </p:cNvSpPr>
          <p:nvPr>
            <p:ph idx="1"/>
          </p:nvPr>
        </p:nvSpPr>
        <p:spPr>
          <a:xfrm>
            <a:off x="838200" y="435430"/>
            <a:ext cx="10515600" cy="6057444"/>
          </a:xfrm>
        </p:spPr>
        <p:txBody>
          <a:bodyPr>
            <a:normAutofit lnSpcReduction="10000"/>
          </a:bodyPr>
          <a:lstStyle/>
          <a:p>
            <a:pPr marL="0" marR="0" indent="0" algn="justLow" rtl="1">
              <a:lnSpc>
                <a:spcPct val="150000"/>
              </a:lnSpc>
              <a:spcBef>
                <a:spcPts val="0"/>
              </a:spcBef>
              <a:spcAft>
                <a:spcPts val="0"/>
              </a:spcAft>
              <a:buNone/>
            </a:pPr>
            <a:r>
              <a:rPr lang="ar-SA" sz="1800" b="1" dirty="0" err="1">
                <a:effectLst/>
                <a:latin typeface="Times New Roman" panose="02020603050405020304" pitchFamily="18" charset="0"/>
                <a:ea typeface="Times New Roman" panose="02020603050405020304" pitchFamily="18" charset="0"/>
                <a:cs typeface="+mj-cs"/>
              </a:rPr>
              <a:t>الباذرة</a:t>
            </a:r>
            <a:r>
              <a:rPr lang="ar-SA" sz="1800" b="1" dirty="0">
                <a:effectLst/>
                <a:latin typeface="Times New Roman" panose="02020603050405020304" pitchFamily="18" charset="0"/>
                <a:ea typeface="Times New Roman" panose="02020603050405020304" pitchFamily="18" charset="0"/>
                <a:cs typeface="+mj-cs"/>
              </a:rPr>
              <a:t> :-</a:t>
            </a:r>
            <a:endParaRPr lang="en-US" sz="1800" dirty="0">
              <a:effectLst/>
              <a:latin typeface="Times New Roman" panose="02020603050405020304" pitchFamily="18" charset="0"/>
              <a:ea typeface="Times New Roman" panose="02020603050405020304" pitchFamily="18" charset="0"/>
              <a:cs typeface="+mj-cs"/>
            </a:endParaRPr>
          </a:p>
          <a:p>
            <a:pPr marL="0" marR="0" indent="0" algn="r"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وتستخدم </a:t>
            </a:r>
            <a:r>
              <a:rPr lang="ar-SA" sz="1800" b="1" dirty="0" err="1">
                <a:effectLst/>
                <a:latin typeface="Times New Roman" panose="02020603050405020304" pitchFamily="18" charset="0"/>
                <a:ea typeface="Times New Roman" panose="02020603050405020304" pitchFamily="18" charset="0"/>
                <a:cs typeface="+mj-cs"/>
              </a:rPr>
              <a:t>باذرات</a:t>
            </a:r>
            <a:r>
              <a:rPr lang="ar-SA" sz="1800" b="1" dirty="0">
                <a:effectLst/>
                <a:latin typeface="Times New Roman" panose="02020603050405020304" pitchFamily="18" charset="0"/>
                <a:ea typeface="Times New Roman" panose="02020603050405020304" pitchFamily="18" charset="0"/>
                <a:cs typeface="+mj-cs"/>
              </a:rPr>
              <a:t> الحبوب لزراعة الحبوب كالحنطة والشعير وكذلك البذور الاكبر حجما كما تستخدم في زراعة البذور الاصغر .</a:t>
            </a:r>
            <a:endParaRPr lang="en-US" sz="1800" dirty="0">
              <a:effectLst/>
              <a:latin typeface="Times New Roman" panose="02020603050405020304" pitchFamily="18" charset="0"/>
              <a:ea typeface="Times New Roman" panose="02020603050405020304" pitchFamily="18" charset="0"/>
              <a:cs typeface="+mj-cs"/>
            </a:endParaRPr>
          </a:p>
          <a:p>
            <a:pPr marL="0" marR="0" indent="0" algn="r"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اجزاء </a:t>
            </a:r>
            <a:r>
              <a:rPr lang="ar-SA" sz="1800" b="1" dirty="0" err="1">
                <a:effectLst/>
                <a:latin typeface="Times New Roman" panose="02020603050405020304" pitchFamily="18" charset="0"/>
                <a:ea typeface="Times New Roman" panose="02020603050405020304" pitchFamily="18" charset="0"/>
                <a:cs typeface="+mj-cs"/>
              </a:rPr>
              <a:t>الباذرة</a:t>
            </a:r>
            <a:r>
              <a:rPr lang="ar-SA" sz="1800" b="1" dirty="0">
                <a:effectLst/>
                <a:latin typeface="Times New Roman" panose="02020603050405020304" pitchFamily="18" charset="0"/>
                <a:ea typeface="Times New Roman" panose="02020603050405020304" pitchFamily="18" charset="0"/>
                <a:cs typeface="+mj-cs"/>
              </a:rPr>
              <a:t>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وتتركب من هيكل يستقر عليه صندوق البذور المزود باليه تغذية البذور التي تستلم حركتها من الدواليب الارضية وتقوم هذه الالية بنقل البذور من الصندوق نحو الاسفل حيث توجد انابيب البذور التي توصلها الى اخاديد ضيقة او سطور يقوم بفتحها </a:t>
            </a:r>
            <a:r>
              <a:rPr lang="ar-SA" sz="1800" b="1" dirty="0" err="1">
                <a:effectLst/>
                <a:latin typeface="Times New Roman" panose="02020603050405020304" pitchFamily="18" charset="0"/>
                <a:ea typeface="Times New Roman" panose="02020603050405020304" pitchFamily="18" charset="0"/>
                <a:cs typeface="+mj-cs"/>
              </a:rPr>
              <a:t>فجاجات</a:t>
            </a:r>
            <a:r>
              <a:rPr lang="ar-SA" sz="1800" b="1" dirty="0">
                <a:effectLst/>
                <a:latin typeface="Times New Roman" panose="02020603050405020304" pitchFamily="18" charset="0"/>
                <a:ea typeface="Times New Roman" panose="02020603050405020304" pitchFamily="18" charset="0"/>
                <a:cs typeface="+mj-cs"/>
              </a:rPr>
              <a:t> </a:t>
            </a:r>
            <a:r>
              <a:rPr lang="ar-SA" sz="1800" b="1" dirty="0" err="1">
                <a:effectLst/>
                <a:latin typeface="Times New Roman" panose="02020603050405020304" pitchFamily="18" charset="0"/>
                <a:ea typeface="Times New Roman" panose="02020603050405020304" pitchFamily="18" charset="0"/>
                <a:cs typeface="+mj-cs"/>
              </a:rPr>
              <a:t>الباذرة</a:t>
            </a:r>
            <a:r>
              <a:rPr lang="ar-SA" sz="1800" b="1" dirty="0">
                <a:effectLst/>
                <a:latin typeface="Times New Roman" panose="02020603050405020304" pitchFamily="18" charset="0"/>
                <a:ea typeface="Times New Roman" panose="02020603050405020304" pitchFamily="18" charset="0"/>
                <a:cs typeface="+mj-cs"/>
              </a:rPr>
              <a:t>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وتتكون </a:t>
            </a:r>
            <a:r>
              <a:rPr lang="ar-SA" sz="1800" b="1" dirty="0" err="1">
                <a:effectLst/>
                <a:latin typeface="Times New Roman" panose="02020603050405020304" pitchFamily="18" charset="0"/>
                <a:ea typeface="Times New Roman" panose="02020603050405020304" pitchFamily="18" charset="0"/>
                <a:cs typeface="+mj-cs"/>
              </a:rPr>
              <a:t>الباذرة</a:t>
            </a:r>
            <a:r>
              <a:rPr lang="ar-SA" sz="1800" b="1" dirty="0">
                <a:effectLst/>
                <a:latin typeface="Times New Roman" panose="02020603050405020304" pitchFamily="18" charset="0"/>
                <a:ea typeface="Times New Roman" panose="02020603050405020304" pitchFamily="18" charset="0"/>
                <a:cs typeface="+mj-cs"/>
              </a:rPr>
              <a:t> من الاجزاء التالية:-</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1.صندوق البذور : يصنع من الفولاذ او الخشب ويحتوي على الواح عمودية تكون في اعلى الصندوق وقسم هذا الصندوق الى قاطعات تعمل على انتشار البذور داخل الصندوق.</a:t>
            </a:r>
            <a:endParaRPr lang="en-US" sz="1800" dirty="0">
              <a:effectLst/>
              <a:latin typeface="Times New Roman" panose="02020603050405020304" pitchFamily="18" charset="0"/>
              <a:ea typeface="Times New Roman" panose="02020603050405020304" pitchFamily="18" charset="0"/>
              <a:cs typeface="+mj-cs"/>
            </a:endParaRPr>
          </a:p>
          <a:p>
            <a:pPr marL="0" indent="0" algn="r" rtl="1">
              <a:lnSpc>
                <a:spcPct val="150000"/>
              </a:lnSpc>
              <a:buNone/>
            </a:pPr>
            <a:r>
              <a:rPr lang="ar-SA" sz="1800" b="1" dirty="0">
                <a:effectLst/>
                <a:latin typeface="Times New Roman" panose="02020603050405020304" pitchFamily="18" charset="0"/>
                <a:ea typeface="Times New Roman" panose="02020603050405020304" pitchFamily="18" charset="0"/>
                <a:cs typeface="+mj-cs"/>
              </a:rPr>
              <a:t>.الية تغذية البذور : الغرض منها نقل البذور من الصندوق الى انابيب البذور في </a:t>
            </a:r>
            <a:r>
              <a:rPr lang="ar-SA" sz="1800" b="1" dirty="0" err="1">
                <a:effectLst/>
                <a:latin typeface="Times New Roman" panose="02020603050405020304" pitchFamily="18" charset="0"/>
                <a:ea typeface="Times New Roman" panose="02020603050405020304" pitchFamily="18" charset="0"/>
                <a:cs typeface="+mj-cs"/>
              </a:rPr>
              <a:t>الباذرة</a:t>
            </a:r>
            <a:r>
              <a:rPr lang="ar-SA" sz="1800" b="1" dirty="0">
                <a:effectLst/>
                <a:latin typeface="Times New Roman" panose="02020603050405020304" pitchFamily="18" charset="0"/>
                <a:ea typeface="Times New Roman" panose="02020603050405020304" pitchFamily="18" charset="0"/>
                <a:cs typeface="+mj-cs"/>
              </a:rPr>
              <a:t> , وهناك عدة انواع </a:t>
            </a:r>
            <a:r>
              <a:rPr lang="ar-SA" sz="1800" b="1" dirty="0" err="1">
                <a:effectLst/>
                <a:latin typeface="Times New Roman" panose="02020603050405020304" pitchFamily="18" charset="0"/>
                <a:ea typeface="Times New Roman" panose="02020603050405020304" pitchFamily="18" charset="0"/>
                <a:cs typeface="+mj-cs"/>
              </a:rPr>
              <a:t>لالية</a:t>
            </a:r>
            <a:r>
              <a:rPr lang="ar-SA" sz="1800" b="1" dirty="0">
                <a:effectLst/>
                <a:latin typeface="Times New Roman" panose="02020603050405020304" pitchFamily="18" charset="0"/>
                <a:ea typeface="Times New Roman" panose="02020603050405020304" pitchFamily="18" charset="0"/>
                <a:cs typeface="+mj-cs"/>
              </a:rPr>
              <a:t> التغذية منها :-</a:t>
            </a:r>
            <a:endParaRPr lang="en-US" sz="1800" dirty="0">
              <a:effectLst/>
              <a:latin typeface="Times New Roman" panose="02020603050405020304" pitchFamily="18" charset="0"/>
              <a:ea typeface="Times New Roman" panose="02020603050405020304" pitchFamily="18" charset="0"/>
              <a:cs typeface="+mj-cs"/>
            </a:endParaRPr>
          </a:p>
          <a:p>
            <a:pPr marL="0" indent="0" algn="r" rtl="1">
              <a:lnSpc>
                <a:spcPct val="150000"/>
              </a:lnSpc>
              <a:buNone/>
            </a:pPr>
            <a:r>
              <a:rPr lang="ar-IQ" sz="1800" b="1" dirty="0">
                <a:effectLst/>
                <a:latin typeface="Times New Roman" panose="02020603050405020304" pitchFamily="18" charset="0"/>
                <a:ea typeface="Times New Roman" panose="02020603050405020304" pitchFamily="18" charset="0"/>
                <a:cs typeface="+mj-cs"/>
              </a:rPr>
              <a:t>1- </a:t>
            </a:r>
            <a:r>
              <a:rPr lang="ar-SA" sz="1800" b="1" dirty="0">
                <a:effectLst/>
                <a:latin typeface="Times New Roman" panose="02020603050405020304" pitchFamily="18" charset="0"/>
                <a:ea typeface="Times New Roman" panose="02020603050405020304" pitchFamily="18" charset="0"/>
                <a:cs typeface="+mj-cs"/>
              </a:rPr>
              <a:t>التغذية الجبرية الخارجية :وسميت  بهذا الاسم لان عملية التغذية تتم بنقل البذور على تموجات اسطوانة التغذية ضمن محيطها الخارجي.</a:t>
            </a:r>
            <a:endParaRPr lang="en-US" sz="1800" dirty="0">
              <a:effectLst/>
              <a:latin typeface="Times New Roman" panose="02020603050405020304" pitchFamily="18" charset="0"/>
              <a:ea typeface="Times New Roman" panose="02020603050405020304" pitchFamily="18" charset="0"/>
              <a:cs typeface="+mj-cs"/>
            </a:endParaRPr>
          </a:p>
          <a:p>
            <a:pPr marL="0" indent="0" algn="r" rtl="1">
              <a:lnSpc>
                <a:spcPct val="150000"/>
              </a:lnSpc>
              <a:buNone/>
            </a:pPr>
            <a:r>
              <a:rPr lang="ar-IQ" sz="1800" b="1" dirty="0">
                <a:effectLst/>
                <a:latin typeface="Times New Roman" panose="02020603050405020304" pitchFamily="18" charset="0"/>
                <a:ea typeface="Times New Roman" panose="02020603050405020304" pitchFamily="18" charset="0"/>
                <a:cs typeface="+mj-cs"/>
              </a:rPr>
              <a:t>2- </a:t>
            </a:r>
            <a:r>
              <a:rPr lang="ar-SA" sz="1800" b="1" dirty="0">
                <a:effectLst/>
                <a:latin typeface="Times New Roman" panose="02020603050405020304" pitchFamily="18" charset="0"/>
                <a:ea typeface="Times New Roman" panose="02020603050405020304" pitchFamily="18" charset="0"/>
                <a:cs typeface="+mj-cs"/>
              </a:rPr>
              <a:t>التغذية الجبرية الداخلية : وتكون خلية التغذية فيها متكونة من دولاب ذي سطح عريض يدور بدوران عمود التغذية والسطح الداخلي لهذا الدولاب متموج </a:t>
            </a:r>
            <a:r>
              <a:rPr lang="ar-SA" sz="1800" b="1" dirty="0" err="1">
                <a:effectLst/>
                <a:latin typeface="Times New Roman" panose="02020603050405020304" pitchFamily="18" charset="0"/>
                <a:ea typeface="Times New Roman" panose="02020603050405020304" pitchFamily="18" charset="0"/>
                <a:cs typeface="+mj-cs"/>
              </a:rPr>
              <a:t>اومحزز</a:t>
            </a:r>
            <a:r>
              <a:rPr lang="ar-SA" sz="1800" b="1" dirty="0">
                <a:effectLst/>
                <a:latin typeface="Times New Roman" panose="02020603050405020304" pitchFamily="18" charset="0"/>
                <a:ea typeface="Times New Roman" panose="02020603050405020304" pitchFamily="18" charset="0"/>
                <a:cs typeface="+mj-cs"/>
              </a:rPr>
              <a:t> مؤلفاً اجزاء مقعرة ليتم نقل البذور من خلالها بدوران الدولاب .وتمتاز هذه الطريقة على التغذية الخارجية- بانتظام سريان واستمرارية تغذية البذور </a:t>
            </a:r>
            <a:r>
              <a:rPr lang="ar-SA" sz="1800" b="1" dirty="0" err="1">
                <a:effectLst/>
                <a:latin typeface="Times New Roman" panose="02020603050405020304" pitchFamily="18" charset="0"/>
                <a:ea typeface="Times New Roman" panose="02020603050405020304" pitchFamily="18" charset="0"/>
                <a:cs typeface="+mj-cs"/>
              </a:rPr>
              <a:t>لانبوب</a:t>
            </a:r>
            <a:r>
              <a:rPr lang="ar-SA" sz="1800" b="1" dirty="0">
                <a:effectLst/>
                <a:latin typeface="Times New Roman" panose="02020603050405020304" pitchFamily="18" charset="0"/>
                <a:ea typeface="Times New Roman" panose="02020603050405020304" pitchFamily="18" charset="0"/>
                <a:cs typeface="+mj-cs"/>
              </a:rPr>
              <a:t> البذور  ويعاب عليها- بصعوبة تفريغ الخلايا عند بقاء الحبوب فيها نهاية عملية البذار , ويمكن تجاوز هذه المشكلة نتيجة قابليتهما الكبيرة </a:t>
            </a:r>
            <a:r>
              <a:rPr lang="ar-SA" sz="1800" b="1" dirty="0" err="1">
                <a:effectLst/>
                <a:latin typeface="Times New Roman" panose="02020603050405020304" pitchFamily="18" charset="0"/>
                <a:ea typeface="Times New Roman" panose="02020603050405020304" pitchFamily="18" charset="0"/>
                <a:cs typeface="+mj-cs"/>
              </a:rPr>
              <a:t>لاخراج</a:t>
            </a:r>
            <a:r>
              <a:rPr lang="ar-SA" sz="1800" b="1" dirty="0">
                <a:effectLst/>
                <a:latin typeface="Times New Roman" panose="02020603050405020304" pitchFamily="18" charset="0"/>
                <a:ea typeface="Times New Roman" panose="02020603050405020304" pitchFamily="18" charset="0"/>
                <a:cs typeface="+mj-cs"/>
              </a:rPr>
              <a:t> اخر بذرة باستمرار العمل.</a:t>
            </a:r>
            <a:endParaRPr lang="en-US" sz="1800" dirty="0">
              <a:effectLst/>
              <a:latin typeface="Times New Roman" panose="02020603050405020304" pitchFamily="18" charset="0"/>
              <a:ea typeface="Times New Roman" panose="02020603050405020304" pitchFamily="18" charset="0"/>
              <a:cs typeface="+mj-cs"/>
            </a:endParaRPr>
          </a:p>
          <a:p>
            <a:pPr marL="0" indent="0" algn="r" rtl="1">
              <a:buNone/>
            </a:pPr>
            <a:endParaRPr lang="en-US" dirty="0"/>
          </a:p>
        </p:txBody>
      </p:sp>
    </p:spTree>
    <p:extLst>
      <p:ext uri="{BB962C8B-B14F-4D97-AF65-F5344CB8AC3E}">
        <p14:creationId xmlns:p14="http://schemas.microsoft.com/office/powerpoint/2010/main" val="356336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C50AC-AAD8-FC28-FBCD-BE8D408046AE}"/>
              </a:ext>
            </a:extLst>
          </p:cNvPr>
          <p:cNvSpPr>
            <a:spLocks noGrp="1"/>
          </p:cNvSpPr>
          <p:nvPr>
            <p:ph idx="1"/>
          </p:nvPr>
        </p:nvSpPr>
        <p:spPr>
          <a:xfrm>
            <a:off x="838200" y="740229"/>
            <a:ext cx="10515600" cy="5436734"/>
          </a:xfrm>
        </p:spPr>
        <p:txBody>
          <a:bodyPr/>
          <a:lstStyle/>
          <a:p>
            <a:pPr marL="0" marR="0" lvl="0" indent="0" algn="justLow" rtl="1">
              <a:lnSpc>
                <a:spcPct val="150000"/>
              </a:lnSpc>
              <a:spcBef>
                <a:spcPts val="0"/>
              </a:spcBef>
              <a:spcAft>
                <a:spcPts val="0"/>
              </a:spcAft>
              <a:buNone/>
              <a:tabLst>
                <a:tab pos="457200" algn="l"/>
              </a:tabLst>
            </a:pPr>
            <a:r>
              <a:rPr lang="ar-IQ" sz="1800" b="1" dirty="0">
                <a:effectLst/>
                <a:latin typeface="Times New Roman" panose="02020603050405020304" pitchFamily="18" charset="0"/>
                <a:ea typeface="Times New Roman" panose="02020603050405020304" pitchFamily="18" charset="0"/>
                <a:cs typeface="+mj-cs"/>
              </a:rPr>
              <a:t>3- </a:t>
            </a:r>
            <a:r>
              <a:rPr lang="ar-SA" sz="2000" b="1" dirty="0">
                <a:effectLst/>
                <a:latin typeface="Times New Roman" panose="02020603050405020304" pitchFamily="18" charset="0"/>
                <a:ea typeface="Times New Roman" panose="02020603050405020304" pitchFamily="18" charset="0"/>
                <a:cs typeface="+mj-cs"/>
              </a:rPr>
              <a:t>التغذية </a:t>
            </a:r>
            <a:r>
              <a:rPr lang="ar-SA" sz="2000" b="1" dirty="0" err="1">
                <a:effectLst/>
                <a:latin typeface="Times New Roman" panose="02020603050405020304" pitchFamily="18" charset="0"/>
                <a:ea typeface="Times New Roman" panose="02020603050405020304" pitchFamily="18" charset="0"/>
                <a:cs typeface="+mj-cs"/>
              </a:rPr>
              <a:t>بالاقداح</a:t>
            </a:r>
            <a:r>
              <a:rPr lang="ar-SA" sz="2000" b="1" dirty="0">
                <a:effectLst/>
                <a:latin typeface="Times New Roman" panose="02020603050405020304" pitchFamily="18" charset="0"/>
                <a:ea typeface="Times New Roman" panose="02020603050405020304" pitchFamily="18" charset="0"/>
                <a:cs typeface="+mj-cs"/>
              </a:rPr>
              <a:t> : خلية التغذية فيها تتكون من قرص يحوي عدد من الاقداح ويدور القرص بشكل عمودي في صندوق التغذية نتيجتا ً لتثبيته على عمود يقوم بتدوير القرص .</a:t>
            </a:r>
            <a:endParaRPr lang="en-US" sz="2000" dirty="0">
              <a:effectLst/>
              <a:latin typeface="Times New Roman" panose="02020603050405020304" pitchFamily="18" charset="0"/>
              <a:ea typeface="Times New Roman" panose="02020603050405020304" pitchFamily="18" charset="0"/>
              <a:cs typeface="+mj-cs"/>
            </a:endParaRPr>
          </a:p>
          <a:p>
            <a:pPr marL="0" marR="0" lvl="0" indent="0" algn="justLow" rtl="1">
              <a:lnSpc>
                <a:spcPct val="150000"/>
              </a:lnSpc>
              <a:spcBef>
                <a:spcPts val="0"/>
              </a:spcBef>
              <a:spcAft>
                <a:spcPts val="0"/>
              </a:spcAft>
              <a:buNone/>
              <a:tabLst>
                <a:tab pos="457200" algn="l"/>
              </a:tabLst>
            </a:pPr>
            <a:r>
              <a:rPr lang="ar-IQ" sz="2000" b="1" dirty="0">
                <a:effectLst/>
                <a:latin typeface="Times New Roman" panose="02020603050405020304" pitchFamily="18" charset="0"/>
                <a:ea typeface="Times New Roman" panose="02020603050405020304" pitchFamily="18" charset="0"/>
                <a:cs typeface="+mj-cs"/>
              </a:rPr>
              <a:t>4- </a:t>
            </a:r>
            <a:r>
              <a:rPr lang="ar-SA" sz="2000" b="1" dirty="0">
                <a:effectLst/>
                <a:latin typeface="Times New Roman" panose="02020603050405020304" pitchFamily="18" charset="0"/>
                <a:ea typeface="Times New Roman" panose="02020603050405020304" pitchFamily="18" charset="0"/>
                <a:cs typeface="+mj-cs"/>
              </a:rPr>
              <a:t>التغذية الطاردة عن </a:t>
            </a:r>
            <a:r>
              <a:rPr lang="ar-SA" sz="2000" b="1" dirty="0" err="1">
                <a:effectLst/>
                <a:latin typeface="Times New Roman" panose="02020603050405020304" pitchFamily="18" charset="0"/>
                <a:ea typeface="Times New Roman" panose="02020603050405020304" pitchFamily="18" charset="0"/>
                <a:cs typeface="+mj-cs"/>
              </a:rPr>
              <a:t>المركز:يتم</a:t>
            </a:r>
            <a:r>
              <a:rPr lang="ar-SA" sz="2000" b="1" dirty="0">
                <a:effectLst/>
                <a:latin typeface="Times New Roman" panose="02020603050405020304" pitchFamily="18" charset="0"/>
                <a:ea typeface="Times New Roman" panose="02020603050405020304" pitchFamily="18" charset="0"/>
                <a:cs typeface="+mj-cs"/>
              </a:rPr>
              <a:t> دفع البذور بفعل القوة الطاردة المركزية الناتجة من دوران مخروط داخل صندوق البذور وايصالها الى انابيب البذور الموزعة حول الصندوق بشكل شعاعي وبالتالي الى الارض.</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3.انابيب البذور</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4.الفجاجات</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5.هياكل </a:t>
            </a:r>
            <a:r>
              <a:rPr lang="ar-SA" sz="2000" b="1" dirty="0" err="1">
                <a:effectLst/>
                <a:latin typeface="Times New Roman" panose="02020603050405020304" pitchFamily="18" charset="0"/>
                <a:ea typeface="Times New Roman" panose="02020603050405020304" pitchFamily="18" charset="0"/>
                <a:cs typeface="+mj-cs"/>
              </a:rPr>
              <a:t>الفجاجات</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6.الية رفع وخفض </a:t>
            </a:r>
            <a:r>
              <a:rPr lang="ar-SA" sz="2000" b="1" dirty="0" err="1">
                <a:effectLst/>
                <a:latin typeface="Times New Roman" panose="02020603050405020304" pitchFamily="18" charset="0"/>
                <a:ea typeface="Times New Roman" panose="02020603050405020304" pitchFamily="18" charset="0"/>
                <a:cs typeface="+mj-cs"/>
              </a:rPr>
              <a:t>الفجاجات</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7.دواليب </a:t>
            </a:r>
            <a:r>
              <a:rPr lang="ar-SA" sz="2000" b="1" dirty="0" err="1">
                <a:effectLst/>
                <a:latin typeface="Times New Roman" panose="02020603050405020304" pitchFamily="18" charset="0"/>
                <a:ea typeface="Times New Roman" panose="02020603050405020304" pitchFamily="18" charset="0"/>
                <a:cs typeface="+mj-cs"/>
              </a:rPr>
              <a:t>الباذرة</a:t>
            </a:r>
            <a:endParaRPr lang="en-US" sz="2000" dirty="0">
              <a:effectLst/>
              <a:latin typeface="Times New Roman" panose="02020603050405020304" pitchFamily="18" charset="0"/>
              <a:ea typeface="Times New Roman" panose="02020603050405020304" pitchFamily="18" charset="0"/>
              <a:cs typeface="+mj-cs"/>
            </a:endParaRPr>
          </a:p>
          <a:p>
            <a:pPr marL="0" indent="0" algn="r" rtl="1">
              <a:buNone/>
            </a:pPr>
            <a:endParaRPr lang="en-US" dirty="0"/>
          </a:p>
        </p:txBody>
      </p:sp>
    </p:spTree>
    <p:extLst>
      <p:ext uri="{BB962C8B-B14F-4D97-AF65-F5344CB8AC3E}">
        <p14:creationId xmlns:p14="http://schemas.microsoft.com/office/powerpoint/2010/main" val="280275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0FD3EE-E448-D37B-713B-844D6C16B624}"/>
              </a:ext>
            </a:extLst>
          </p:cNvPr>
          <p:cNvSpPr>
            <a:spLocks noGrp="1"/>
          </p:cNvSpPr>
          <p:nvPr>
            <p:ph idx="1"/>
          </p:nvPr>
        </p:nvSpPr>
        <p:spPr>
          <a:xfrm>
            <a:off x="838200" y="653143"/>
            <a:ext cx="10515600" cy="5523820"/>
          </a:xfrm>
        </p:spPr>
        <p:txBody>
          <a:bodyPr>
            <a:normAutofit/>
          </a:bodyPr>
          <a:lstStyle/>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الآلات الزراعة في خطوط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يقصد بها المعدات التي تزرع المحاصيل بشكل خطوط وفي مواضع بعيدة عن بعضها ,وتكون النباتات رؤوس مربعات </a:t>
            </a:r>
            <a:r>
              <a:rPr lang="ar-SA" sz="2000" b="1" dirty="0" err="1">
                <a:effectLst/>
                <a:latin typeface="Times New Roman" panose="02020603050405020304" pitchFamily="18" charset="0"/>
                <a:ea typeface="Times New Roman" panose="02020603050405020304" pitchFamily="18" charset="0"/>
                <a:cs typeface="+mj-cs"/>
              </a:rPr>
              <a:t>اومستطيلات</a:t>
            </a:r>
            <a:r>
              <a:rPr lang="ar-SA" sz="2000" b="1" dirty="0">
                <a:effectLst/>
                <a:latin typeface="Times New Roman" panose="02020603050405020304" pitchFamily="18" charset="0"/>
                <a:ea typeface="Times New Roman" panose="02020603050405020304" pitchFamily="18" charset="0"/>
                <a:cs typeface="+mj-cs"/>
              </a:rPr>
              <a:t> ولذلك يطلق على هذا النمط من الزراعة التربيعية . وتمتاز طريقة الزراعة في خطوط </a:t>
            </a:r>
            <a:r>
              <a:rPr lang="ar-SA" sz="2000" b="1" dirty="0" err="1">
                <a:effectLst/>
                <a:latin typeface="Times New Roman" panose="02020603050405020304" pitchFamily="18" charset="0"/>
                <a:ea typeface="Times New Roman" panose="02020603050405020304" pitchFamily="18" charset="0"/>
                <a:cs typeface="+mj-cs"/>
              </a:rPr>
              <a:t>بامكانية</a:t>
            </a:r>
            <a:r>
              <a:rPr lang="ar-SA" sz="2000" b="1" dirty="0">
                <a:effectLst/>
                <a:latin typeface="Times New Roman" panose="02020603050405020304" pitchFamily="18" charset="0"/>
                <a:ea typeface="Times New Roman" panose="02020603050405020304" pitchFamily="18" charset="0"/>
                <a:cs typeface="+mj-cs"/>
              </a:rPr>
              <a:t> اجراء عمليات العزق والمكافحة والتسميد للنباتات النامية , وتختلف معدات الزراعة في خطوط تبعا لنمط الزراعة التربيعية ,فقد تصمم الزراعة اما في قعر الساقية او على الارض المستوية او على المروز او على الاكتاف  , وتستعمل </a:t>
            </a:r>
            <a:r>
              <a:rPr lang="ar-SA" sz="2000" b="1" dirty="0" err="1">
                <a:effectLst/>
                <a:latin typeface="Times New Roman" panose="02020603050405020304" pitchFamily="18" charset="0"/>
                <a:ea typeface="Times New Roman" panose="02020603050405020304" pitchFamily="18" charset="0"/>
                <a:cs typeface="+mj-cs"/>
              </a:rPr>
              <a:t>الالات</a:t>
            </a:r>
            <a:r>
              <a:rPr lang="ar-SA" sz="2000" b="1" dirty="0">
                <a:effectLst/>
                <a:latin typeface="Times New Roman" panose="02020603050405020304" pitchFamily="18" charset="0"/>
                <a:ea typeface="Times New Roman" panose="02020603050405020304" pitchFamily="18" charset="0"/>
                <a:cs typeface="+mj-cs"/>
              </a:rPr>
              <a:t> الزراعية في خطوط لزراعة الذرة والقطن وغيرها اذ تقوم بوضع </a:t>
            </a:r>
            <a:r>
              <a:rPr lang="ar-SA" sz="2000" b="1" dirty="0" err="1">
                <a:effectLst/>
                <a:latin typeface="Times New Roman" panose="02020603050405020304" pitchFamily="18" charset="0"/>
                <a:ea typeface="Times New Roman" panose="02020603050405020304" pitchFamily="18" charset="0"/>
                <a:cs typeface="+mj-cs"/>
              </a:rPr>
              <a:t>بوضع</a:t>
            </a:r>
            <a:r>
              <a:rPr lang="ar-SA" sz="2000" b="1" dirty="0">
                <a:effectLst/>
                <a:latin typeface="Times New Roman" panose="02020603050405020304" pitchFamily="18" charset="0"/>
                <a:ea typeface="Times New Roman" panose="02020603050405020304" pitchFamily="18" charset="0"/>
                <a:cs typeface="+mj-cs"/>
              </a:rPr>
              <a:t> بذرة واحدة او اكثر في الموضع الواحد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تركيبها :- وتتكون من الاجزاء التالية</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1- الهيكل               2- العجلات            3-وحدة خزان البذور وبضمنها الية تغذية البذور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4- وحدة انابيب البذور </a:t>
            </a:r>
            <a:r>
              <a:rPr lang="ar-SA" sz="2000" b="1" dirty="0" err="1">
                <a:effectLst/>
                <a:latin typeface="Times New Roman" panose="02020603050405020304" pitchFamily="18" charset="0"/>
                <a:ea typeface="Times New Roman" panose="02020603050405020304" pitchFamily="18" charset="0"/>
                <a:cs typeface="+mj-cs"/>
              </a:rPr>
              <a:t>والفجاجات</a:t>
            </a:r>
            <a:r>
              <a:rPr lang="ar-SA" sz="2000" b="1" dirty="0">
                <a:effectLst/>
                <a:latin typeface="Times New Roman" panose="02020603050405020304" pitchFamily="18" charset="0"/>
                <a:ea typeface="Times New Roman" panose="02020603050405020304" pitchFamily="18" charset="0"/>
                <a:cs typeface="+mj-cs"/>
              </a:rPr>
              <a:t>         5- وحدة الية التغذية               6- وحدة التغطية </a:t>
            </a:r>
            <a:endParaRPr lang="en-US" sz="2000" dirty="0">
              <a:effectLst/>
              <a:latin typeface="Times New Roman" panose="02020603050405020304" pitchFamily="18" charset="0"/>
              <a:ea typeface="Times New Roman" panose="02020603050405020304" pitchFamily="18" charset="0"/>
              <a:cs typeface="+mj-cs"/>
            </a:endParaRPr>
          </a:p>
          <a:p>
            <a:pPr marL="0" indent="0" algn="r" rtl="1">
              <a:buNone/>
            </a:pPr>
            <a:endParaRPr lang="en-US" dirty="0"/>
          </a:p>
        </p:txBody>
      </p:sp>
    </p:spTree>
    <p:extLst>
      <p:ext uri="{BB962C8B-B14F-4D97-AF65-F5344CB8AC3E}">
        <p14:creationId xmlns:p14="http://schemas.microsoft.com/office/powerpoint/2010/main" val="291185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5FDB-3096-3F59-C312-2BB8586D50CB}"/>
              </a:ext>
            </a:extLst>
          </p:cNvPr>
          <p:cNvSpPr>
            <a:spLocks noGrp="1"/>
          </p:cNvSpPr>
          <p:nvPr>
            <p:ph type="title"/>
          </p:nvPr>
        </p:nvSpPr>
        <p:spPr>
          <a:xfrm>
            <a:off x="1284515" y="5666468"/>
            <a:ext cx="10515600" cy="505732"/>
          </a:xfrm>
        </p:spPr>
        <p:txBody>
          <a:bodyPr>
            <a:noAutofit/>
          </a:bodyPr>
          <a:lstStyle/>
          <a:p>
            <a:pPr algn="ctr"/>
            <a:r>
              <a:rPr lang="ar-IQ" sz="2000" dirty="0"/>
              <a:t>الة الزراعة في خطوط</a:t>
            </a:r>
            <a:endParaRPr lang="en-US" sz="2000" dirty="0"/>
          </a:p>
        </p:txBody>
      </p:sp>
      <p:pic>
        <p:nvPicPr>
          <p:cNvPr id="5" name="Content Placeholder 4">
            <a:extLst>
              <a:ext uri="{FF2B5EF4-FFF2-40B4-BE49-F238E27FC236}">
                <a16:creationId xmlns:a16="http://schemas.microsoft.com/office/drawing/2014/main" id="{2ED43526-7AC7-BF1B-7185-D0ED37632F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0584" y="1598044"/>
            <a:ext cx="3379333" cy="3379333"/>
          </a:xfrm>
        </p:spPr>
      </p:pic>
      <p:pic>
        <p:nvPicPr>
          <p:cNvPr id="7" name="Picture 6">
            <a:extLst>
              <a:ext uri="{FF2B5EF4-FFF2-40B4-BE49-F238E27FC236}">
                <a16:creationId xmlns:a16="http://schemas.microsoft.com/office/drawing/2014/main" id="{869C9DD6-9E0E-0623-AC7C-689E9DB0A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427" y="1598044"/>
            <a:ext cx="3662363" cy="3662363"/>
          </a:xfrm>
          <a:prstGeom prst="rect">
            <a:avLst/>
          </a:prstGeom>
        </p:spPr>
      </p:pic>
    </p:spTree>
    <p:extLst>
      <p:ext uri="{BB962C8B-B14F-4D97-AF65-F5344CB8AC3E}">
        <p14:creationId xmlns:p14="http://schemas.microsoft.com/office/powerpoint/2010/main" val="214946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5CF43-0917-5888-54A0-F1CEE22B04EC}"/>
              </a:ext>
            </a:extLst>
          </p:cNvPr>
          <p:cNvSpPr>
            <a:spLocks noGrp="1"/>
          </p:cNvSpPr>
          <p:nvPr>
            <p:ph idx="1"/>
          </p:nvPr>
        </p:nvSpPr>
        <p:spPr>
          <a:xfrm>
            <a:off x="838200" y="718457"/>
            <a:ext cx="10515600" cy="5458506"/>
          </a:xfrm>
        </p:spPr>
        <p:txBody>
          <a:bodyPr>
            <a:normAutofit fontScale="92500"/>
          </a:bodyPr>
          <a:lstStyle/>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زارعات البطاطا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تختلف زراعة البطاطا باختلاف الحقول ,في الحقول الصغيرة المساحة تتم زراعتها يدويا على مروز تفتح بالمرازة , اما في الحقول الكبيرة  فتجرى مكننة الزراعة على درجات مختلفة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وهناك نوعان من زارعة البطاطا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1- زارعة البطاطا نصف الذاتية :-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تحتاج هذه الزارعة الى شخص غير السائق يقوم بمهمة ملء غرف او خلايا الدرنات من الصندوق القريب منه بواقع درنة واحدة لكل غرفة , وعلية فان الزارعات نصف الذاتية تحوي على مقاعد لجلوس الاشخاص وكل شخص مسؤول عن تغذية وحدة الزراعة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2- زارعة البطاطا الذاتية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وهي تستغني عن وجود أي شخص وتختلف طرق الزراعة باختلاف طريقة التغذية المتبعة الا ان اكثر طريقة انتشارا هي طريقة التغذية بالحزام الناقل.</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وهناك انواع من </a:t>
            </a:r>
            <a:r>
              <a:rPr lang="ar-SA" sz="2000" b="1" dirty="0" err="1">
                <a:effectLst/>
                <a:latin typeface="Times New Roman" panose="02020603050405020304" pitchFamily="18" charset="0"/>
                <a:ea typeface="Times New Roman" panose="02020603050405020304" pitchFamily="18" charset="0"/>
                <a:cs typeface="+mj-cs"/>
              </a:rPr>
              <a:t>قالعات</a:t>
            </a:r>
            <a:r>
              <a:rPr lang="ar-SA" sz="2000" b="1" dirty="0">
                <a:effectLst/>
                <a:latin typeface="Times New Roman" panose="02020603050405020304" pitchFamily="18" charset="0"/>
                <a:ea typeface="Times New Roman" panose="02020603050405020304" pitchFamily="18" charset="0"/>
                <a:cs typeface="+mj-cs"/>
              </a:rPr>
              <a:t> البطاطا وانواع من حاصدات البطاطا والفرق بينهما ان الحاصدة تقوم بعملية القلع وفصل الكتل الترابية والصخور والمجموعة الخضرية عن النباتات ونقل الدرنات الى وحدة التكيس.</a:t>
            </a:r>
            <a:endParaRPr lang="en-US" sz="2000" dirty="0">
              <a:effectLst/>
              <a:latin typeface="Times New Roman" panose="02020603050405020304" pitchFamily="18" charset="0"/>
              <a:ea typeface="Times New Roman" panose="02020603050405020304" pitchFamily="18" charset="0"/>
              <a:cs typeface="+mj-cs"/>
            </a:endParaRPr>
          </a:p>
          <a:p>
            <a:pPr marL="0" indent="0" algn="r" rtl="1">
              <a:buNone/>
            </a:pPr>
            <a:endParaRPr lang="en-US" dirty="0"/>
          </a:p>
        </p:txBody>
      </p:sp>
    </p:spTree>
    <p:extLst>
      <p:ext uri="{BB962C8B-B14F-4D97-AF65-F5344CB8AC3E}">
        <p14:creationId xmlns:p14="http://schemas.microsoft.com/office/powerpoint/2010/main" val="319250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4FFF9-E3C0-6668-26C8-E8C83AB733FC}"/>
              </a:ext>
            </a:extLst>
          </p:cNvPr>
          <p:cNvSpPr>
            <a:spLocks noGrp="1"/>
          </p:cNvSpPr>
          <p:nvPr>
            <p:ph type="title"/>
          </p:nvPr>
        </p:nvSpPr>
        <p:spPr>
          <a:xfrm>
            <a:off x="1273629" y="5252811"/>
            <a:ext cx="8675914" cy="1325563"/>
          </a:xfrm>
        </p:spPr>
        <p:txBody>
          <a:bodyPr>
            <a:normAutofit/>
          </a:bodyPr>
          <a:lstStyle/>
          <a:p>
            <a:pPr algn="r"/>
            <a:r>
              <a:rPr lang="ar-IQ" sz="2400" dirty="0"/>
              <a:t>زارعة بطاطا نصف الية                                                  زارعة بطاطا الية</a:t>
            </a:r>
            <a:endParaRPr lang="en-US" sz="2400" dirty="0"/>
          </a:p>
        </p:txBody>
      </p:sp>
      <p:pic>
        <p:nvPicPr>
          <p:cNvPr id="5" name="Content Placeholder 4">
            <a:extLst>
              <a:ext uri="{FF2B5EF4-FFF2-40B4-BE49-F238E27FC236}">
                <a16:creationId xmlns:a16="http://schemas.microsoft.com/office/drawing/2014/main" id="{45B1F2A5-45F0-637F-71BF-9C3172570F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6630" y="1357426"/>
            <a:ext cx="4430291" cy="3318442"/>
          </a:xfrm>
        </p:spPr>
      </p:pic>
      <p:pic>
        <p:nvPicPr>
          <p:cNvPr id="7" name="Picture 6">
            <a:extLst>
              <a:ext uri="{FF2B5EF4-FFF2-40B4-BE49-F238E27FC236}">
                <a16:creationId xmlns:a16="http://schemas.microsoft.com/office/drawing/2014/main" id="{7B95BB09-0B2C-73B7-871B-A9D02BB25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57" y="1357426"/>
            <a:ext cx="5377543" cy="3569344"/>
          </a:xfrm>
          <a:prstGeom prst="rect">
            <a:avLst/>
          </a:prstGeom>
        </p:spPr>
      </p:pic>
    </p:spTree>
    <p:extLst>
      <p:ext uri="{BB962C8B-B14F-4D97-AF65-F5344CB8AC3E}">
        <p14:creationId xmlns:p14="http://schemas.microsoft.com/office/powerpoint/2010/main" val="1389008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24E8A-799A-426A-2C14-6A53074F5505}"/>
              </a:ext>
            </a:extLst>
          </p:cNvPr>
          <p:cNvSpPr>
            <a:spLocks noGrp="1"/>
          </p:cNvSpPr>
          <p:nvPr>
            <p:ph idx="1"/>
          </p:nvPr>
        </p:nvSpPr>
        <p:spPr>
          <a:xfrm>
            <a:off x="838200" y="696686"/>
            <a:ext cx="10515600" cy="5480277"/>
          </a:xfrm>
        </p:spPr>
        <p:txBody>
          <a:bodyPr>
            <a:normAutofit lnSpcReduction="10000"/>
          </a:bodyPr>
          <a:lstStyle/>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انواع </a:t>
            </a:r>
            <a:r>
              <a:rPr lang="ar-SA" sz="2000" b="1" dirty="0" err="1">
                <a:effectLst/>
                <a:latin typeface="Times New Roman" panose="02020603050405020304" pitchFamily="18" charset="0"/>
                <a:ea typeface="Times New Roman" panose="02020603050405020304" pitchFamily="18" charset="0"/>
                <a:cs typeface="+mj-cs"/>
              </a:rPr>
              <a:t>قالعات</a:t>
            </a:r>
            <a:r>
              <a:rPr lang="ar-SA" sz="2000" b="1" dirty="0">
                <a:effectLst/>
                <a:latin typeface="Times New Roman" panose="02020603050405020304" pitchFamily="18" charset="0"/>
                <a:ea typeface="Times New Roman" panose="02020603050405020304" pitchFamily="18" charset="0"/>
                <a:cs typeface="+mj-cs"/>
              </a:rPr>
              <a:t> البطاطا منها</a:t>
            </a:r>
            <a:r>
              <a:rPr lang="ar-IQ" sz="2000" b="1" dirty="0">
                <a:effectLst/>
                <a:latin typeface="Times New Roman" panose="02020603050405020304" pitchFamily="18" charset="0"/>
                <a:ea typeface="Times New Roman" panose="02020603050405020304" pitchFamily="18" charset="0"/>
                <a:cs typeface="+mj-cs"/>
              </a:rPr>
              <a:t>:-</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1-قالعة البطاطا المغزلية    2- </a:t>
            </a:r>
            <a:r>
              <a:rPr lang="ar-SA" sz="2000" b="1" dirty="0" err="1">
                <a:effectLst/>
                <a:latin typeface="Times New Roman" panose="02020603050405020304" pitchFamily="18" charset="0"/>
                <a:ea typeface="Times New Roman" panose="02020603050405020304" pitchFamily="18" charset="0"/>
                <a:cs typeface="+mj-cs"/>
              </a:rPr>
              <a:t>قالعة</a:t>
            </a:r>
            <a:r>
              <a:rPr lang="ar-SA" sz="2000" b="1" dirty="0">
                <a:effectLst/>
                <a:latin typeface="Times New Roman" panose="02020603050405020304" pitchFamily="18" charset="0"/>
                <a:ea typeface="Times New Roman" panose="02020603050405020304" pitchFamily="18" charset="0"/>
                <a:cs typeface="+mj-cs"/>
              </a:rPr>
              <a:t> البطاطا الناقلة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انواع الحاصدات البطاطا منها</a:t>
            </a:r>
            <a:r>
              <a:rPr lang="ar-IQ" sz="2000" b="1" dirty="0">
                <a:effectLst/>
                <a:latin typeface="Times New Roman" panose="02020603050405020304" pitchFamily="18" charset="0"/>
                <a:ea typeface="Times New Roman" panose="02020603050405020304" pitchFamily="18" charset="0"/>
                <a:cs typeface="+mj-cs"/>
              </a:rPr>
              <a:t>:-</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1-حاصدة </a:t>
            </a:r>
            <a:r>
              <a:rPr lang="ar-SA" sz="2000" b="1" dirty="0" err="1">
                <a:effectLst/>
                <a:latin typeface="Times New Roman" panose="02020603050405020304" pitchFamily="18" charset="0"/>
                <a:ea typeface="Times New Roman" panose="02020603050405020304" pitchFamily="18" charset="0"/>
                <a:cs typeface="+mj-cs"/>
              </a:rPr>
              <a:t>البطاطة</a:t>
            </a:r>
            <a:r>
              <a:rPr lang="ar-SA" sz="2000" b="1" dirty="0">
                <a:effectLst/>
                <a:latin typeface="Times New Roman" panose="02020603050405020304" pitchFamily="18" charset="0"/>
                <a:ea typeface="Times New Roman" panose="02020603050405020304" pitchFamily="18" charset="0"/>
                <a:cs typeface="+mj-cs"/>
              </a:rPr>
              <a:t> المغزلية  </a:t>
            </a:r>
            <a:r>
              <a:rPr lang="ar-SA" sz="2000" b="1" dirty="0" err="1">
                <a:effectLst/>
                <a:latin typeface="Times New Roman" panose="02020603050405020304" pitchFamily="18" charset="0"/>
                <a:ea typeface="Times New Roman" panose="02020603050405020304" pitchFamily="18" charset="0"/>
                <a:cs typeface="+mj-cs"/>
              </a:rPr>
              <a:t>القفصية</a:t>
            </a:r>
            <a:r>
              <a:rPr lang="ar-SA" sz="2000" b="1" dirty="0">
                <a:effectLst/>
                <a:latin typeface="Times New Roman" panose="02020603050405020304" pitchFamily="18" charset="0"/>
                <a:ea typeface="Times New Roman" panose="02020603050405020304" pitchFamily="18" charset="0"/>
                <a:cs typeface="+mj-cs"/>
              </a:rPr>
              <a:t>     2-حاصدة البطاطا الحفارة الناقلة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ولحصاد البطاطا المزروعة بارض مستوية وحصاد البطاطا المزروعة على مروز باستخدام </a:t>
            </a:r>
            <a:r>
              <a:rPr lang="ar-SA" sz="2000" b="1" dirty="0" err="1">
                <a:effectLst/>
                <a:latin typeface="Times New Roman" panose="02020603050405020304" pitchFamily="18" charset="0"/>
                <a:ea typeface="Times New Roman" panose="02020603050405020304" pitchFamily="18" charset="0"/>
                <a:cs typeface="+mj-cs"/>
              </a:rPr>
              <a:t>قالعة</a:t>
            </a:r>
            <a:r>
              <a:rPr lang="ar-SA" sz="2000" b="1" dirty="0">
                <a:effectLst/>
                <a:latin typeface="Times New Roman" panose="02020603050405020304" pitchFamily="18" charset="0"/>
                <a:ea typeface="Times New Roman" panose="02020603050405020304" pitchFamily="18" charset="0"/>
                <a:cs typeface="+mj-cs"/>
              </a:rPr>
              <a:t> تتم </a:t>
            </a:r>
            <a:r>
              <a:rPr lang="ar-SA" sz="2000" b="1" dirty="0" err="1">
                <a:effectLst/>
                <a:latin typeface="Times New Roman" panose="02020603050405020304" pitchFamily="18" charset="0"/>
                <a:ea typeface="Times New Roman" panose="02020603050405020304" pitchFamily="18" charset="0"/>
                <a:cs typeface="+mj-cs"/>
              </a:rPr>
              <a:t>كمايلي</a:t>
            </a:r>
            <a:r>
              <a:rPr lang="ar-SA" sz="2000" b="1" dirty="0">
                <a:effectLst/>
                <a:latin typeface="Times New Roman" panose="02020603050405020304" pitchFamily="18" charset="0"/>
                <a:ea typeface="Times New Roman" panose="02020603050405020304" pitchFamily="18" charset="0"/>
                <a:cs typeface="+mj-cs"/>
              </a:rPr>
              <a:t>:-</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يتم حصاد البطاطا المزروعة في الاراضي المستوية يبدا </a:t>
            </a:r>
            <a:r>
              <a:rPr lang="ar-SA" sz="2000" b="1" dirty="0" err="1">
                <a:effectLst/>
                <a:latin typeface="Times New Roman" panose="02020603050405020304" pitchFamily="18" charset="0"/>
                <a:ea typeface="Times New Roman" panose="02020603050405020304" pitchFamily="18" charset="0"/>
                <a:cs typeface="+mj-cs"/>
              </a:rPr>
              <a:t>اولابقلع</a:t>
            </a:r>
            <a:r>
              <a:rPr lang="ar-SA" sz="2000" b="1" dirty="0">
                <a:effectLst/>
                <a:latin typeface="Times New Roman" panose="02020603050405020304" pitchFamily="18" charset="0"/>
                <a:ea typeface="Times New Roman" panose="02020603050405020304" pitchFamily="18" charset="0"/>
                <a:cs typeface="+mj-cs"/>
              </a:rPr>
              <a:t> الخطوط الخارجية المحيطة بالحقل وقبل الخطوط الداخلية ويجب الانتباه الى سير مجموعة الحصاد بحيث تكون وحدة التعبئة عند الجانب الخارجي للحقل غير المزروع كما يجب الانتباه الى كون عجلات كل من </a:t>
            </a:r>
            <a:r>
              <a:rPr lang="ar-SA" sz="2000" b="1" dirty="0" err="1">
                <a:effectLst/>
                <a:latin typeface="Times New Roman" panose="02020603050405020304" pitchFamily="18" charset="0"/>
                <a:ea typeface="Times New Roman" panose="02020603050405020304" pitchFamily="18" charset="0"/>
                <a:cs typeface="+mj-cs"/>
              </a:rPr>
              <a:t>القالعة</a:t>
            </a:r>
            <a:r>
              <a:rPr lang="ar-SA" sz="2000" b="1" dirty="0">
                <a:effectLst/>
                <a:latin typeface="Times New Roman" panose="02020603050405020304" pitchFamily="18" charset="0"/>
                <a:ea typeface="Times New Roman" panose="02020603050405020304" pitchFamily="18" charset="0"/>
                <a:cs typeface="+mj-cs"/>
              </a:rPr>
              <a:t> او الحاصدة والساحبة تسير بين خطوط الزرع.</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اما البطاطا المزروعة على مروز فان مروز الزراعة وسواقي الري الحقلية تحدد طريقة القلع , واول </a:t>
            </a:r>
            <a:r>
              <a:rPr lang="ar-SA" sz="2000" b="1" dirty="0" err="1">
                <a:effectLst/>
                <a:latin typeface="Times New Roman" panose="02020603050405020304" pitchFamily="18" charset="0"/>
                <a:ea typeface="Times New Roman" panose="02020603050405020304" pitchFamily="18" charset="0"/>
                <a:cs typeface="+mj-cs"/>
              </a:rPr>
              <a:t>مايباشر</a:t>
            </a:r>
            <a:r>
              <a:rPr lang="ar-SA" sz="2000" b="1" dirty="0">
                <a:effectLst/>
                <a:latin typeface="Times New Roman" panose="02020603050405020304" pitchFamily="18" charset="0"/>
                <a:ea typeface="Times New Roman" panose="02020603050405020304" pitchFamily="18" charset="0"/>
                <a:cs typeface="+mj-cs"/>
              </a:rPr>
              <a:t> بردم سواقي الري الحقلية التي تعيق سير مجموعة القلع اضافة الى انها تؤدي الى كثرة الاعطال , بعدها يباشر بقلع المروز من احد  جوانب الحقل بامتداد خطوط الزراعة مع ضمان سير العجلات بين مروز الزراعة ووحدة القلع اسفل خط البطاطا وان مقطورة التعبئة تسير في الارض غير المزروعة او التي جرى حصادها.</a:t>
            </a:r>
            <a:endParaRPr lang="en-US" sz="2000" dirty="0">
              <a:effectLst/>
              <a:latin typeface="Times New Roman" panose="02020603050405020304" pitchFamily="18" charset="0"/>
              <a:ea typeface="Times New Roman" panose="02020603050405020304" pitchFamily="18" charset="0"/>
              <a:cs typeface="+mj-cs"/>
            </a:endParaRPr>
          </a:p>
          <a:p>
            <a:pPr marL="0" indent="0" algn="r" rtl="1">
              <a:buNone/>
            </a:pPr>
            <a:endParaRPr lang="en-US" dirty="0"/>
          </a:p>
        </p:txBody>
      </p:sp>
    </p:spTree>
    <p:extLst>
      <p:ext uri="{BB962C8B-B14F-4D97-AF65-F5344CB8AC3E}">
        <p14:creationId xmlns:p14="http://schemas.microsoft.com/office/powerpoint/2010/main" val="46728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2582-3816-2E9F-0CA9-D5CF01A0E392}"/>
              </a:ext>
            </a:extLst>
          </p:cNvPr>
          <p:cNvSpPr>
            <a:spLocks noGrp="1"/>
          </p:cNvSpPr>
          <p:nvPr>
            <p:ph type="title"/>
          </p:nvPr>
        </p:nvSpPr>
        <p:spPr>
          <a:xfrm>
            <a:off x="740228" y="5921829"/>
            <a:ext cx="10515600" cy="471261"/>
          </a:xfrm>
        </p:spPr>
        <p:txBody>
          <a:bodyPr>
            <a:noAutofit/>
          </a:bodyPr>
          <a:lstStyle/>
          <a:p>
            <a:pPr algn="ctr"/>
            <a:r>
              <a:rPr lang="ar-IQ" sz="2000" dirty="0"/>
              <a:t>الة حصاد البطاطا</a:t>
            </a:r>
            <a:endParaRPr lang="en-US" sz="2000" dirty="0"/>
          </a:p>
        </p:txBody>
      </p:sp>
      <p:pic>
        <p:nvPicPr>
          <p:cNvPr id="5" name="Content Placeholder 4">
            <a:extLst>
              <a:ext uri="{FF2B5EF4-FFF2-40B4-BE49-F238E27FC236}">
                <a16:creationId xmlns:a16="http://schemas.microsoft.com/office/drawing/2014/main" id="{BA496AF1-4E18-6D23-04CF-F1238FF367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5343" y="1398814"/>
            <a:ext cx="4000501" cy="4000501"/>
          </a:xfrm>
        </p:spPr>
      </p:pic>
      <p:pic>
        <p:nvPicPr>
          <p:cNvPr id="7" name="Picture 6">
            <a:extLst>
              <a:ext uri="{FF2B5EF4-FFF2-40B4-BE49-F238E27FC236}">
                <a16:creationId xmlns:a16="http://schemas.microsoft.com/office/drawing/2014/main" id="{25E9738E-A9C6-FC26-51B8-E6C419EC3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87" y="1110345"/>
            <a:ext cx="4288970" cy="4288970"/>
          </a:xfrm>
          <a:prstGeom prst="rect">
            <a:avLst/>
          </a:prstGeom>
        </p:spPr>
      </p:pic>
    </p:spTree>
    <p:extLst>
      <p:ext uri="{BB962C8B-B14F-4D97-AF65-F5344CB8AC3E}">
        <p14:creationId xmlns:p14="http://schemas.microsoft.com/office/powerpoint/2010/main" val="369657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05D31-8AF0-0831-F9B6-A7CF45392C17}"/>
              </a:ext>
            </a:extLst>
          </p:cNvPr>
          <p:cNvSpPr>
            <a:spLocks noGrp="1"/>
          </p:cNvSpPr>
          <p:nvPr>
            <p:ph idx="1"/>
          </p:nvPr>
        </p:nvSpPr>
        <p:spPr>
          <a:xfrm>
            <a:off x="838200" y="718457"/>
            <a:ext cx="10515600" cy="5458506"/>
          </a:xfrm>
        </p:spPr>
        <p:txBody>
          <a:bodyPr/>
          <a:lstStyle/>
          <a:p>
            <a:pPr marL="0" marR="0" indent="0" algn="just" rtl="1">
              <a:lnSpc>
                <a:spcPct val="150000"/>
              </a:lnSpc>
              <a:spcBef>
                <a:spcPts val="0"/>
              </a:spcBef>
              <a:spcAft>
                <a:spcPts val="1000"/>
              </a:spcAft>
              <a:buNone/>
            </a:pPr>
            <a:r>
              <a:rPr lang="ar-SA" sz="2400" b="1" u="sng" dirty="0">
                <a:effectLst/>
                <a:latin typeface="Calibri" panose="020F0502020204030204" pitchFamily="34" charset="0"/>
                <a:ea typeface="Calibri" panose="020F0502020204030204" pitchFamily="34" charset="0"/>
                <a:cs typeface="Times New Roman" panose="02020603050405020304" pitchFamily="18" charset="0"/>
              </a:rPr>
              <a:t>المركب الآلي (التجميع </a:t>
            </a:r>
            <a:r>
              <a:rPr lang="ar-SA" sz="2400" b="1" u="sng" dirty="0" err="1">
                <a:effectLst/>
                <a:latin typeface="Calibri" panose="020F0502020204030204" pitchFamily="34" charset="0"/>
                <a:ea typeface="Calibri" panose="020F0502020204030204" pitchFamily="34" charset="0"/>
                <a:cs typeface="Times New Roman" panose="02020603050405020304" pitchFamily="18" charset="0"/>
              </a:rPr>
              <a:t>الميكني</a:t>
            </a:r>
            <a:r>
              <a:rPr lang="ar-SA" sz="2400" b="1" u="sng" dirty="0">
                <a:effectLst/>
                <a:latin typeface="Calibri" panose="020F0502020204030204" pitchFamily="34" charset="0"/>
                <a:ea typeface="Calibri" panose="020F0502020204030204" pitchFamily="34" charset="0"/>
                <a:cs typeface="Times New Roman" panose="02020603050405020304" pitchFamily="18" charset="0"/>
              </a:rPr>
              <a:t>)</a:t>
            </a:r>
            <a:r>
              <a:rPr lang="ar-SA" sz="2400" u="sng" dirty="0">
                <a:effectLst/>
                <a:latin typeface="Calibri" panose="020F0502020204030204" pitchFamily="34" charset="0"/>
                <a:ea typeface="Calibri" panose="020F0502020204030204" pitchFamily="34" charset="0"/>
                <a:cs typeface="Times New Roman" panose="02020603050405020304" pitchFamily="18" charset="0"/>
              </a:rPr>
              <a:t>:</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یتكون</a:t>
            </a:r>
            <a:r>
              <a:rPr lang="ar-SA" sz="2400" dirty="0">
                <a:effectLst/>
                <a:latin typeface="Calibri" panose="020F0502020204030204" pitchFamily="34" charset="0"/>
                <a:ea typeface="Calibri" panose="020F0502020204030204" pitchFamily="34" charset="0"/>
                <a:cs typeface="Times New Roman" panose="02020603050405020304" pitchFamily="18" charset="0"/>
              </a:rPr>
              <a:t> من ربط مجموعة من الآلات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الزراعیة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مع بعضها البعض،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لتنفیذ</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عملیة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زراعیة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أو أكثر، وعند ربط هذه الآلات مع الجرار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یصبح</a:t>
            </a:r>
            <a:r>
              <a:rPr lang="ar-SA" sz="2400" dirty="0">
                <a:effectLst/>
                <a:latin typeface="Calibri" panose="020F0502020204030204" pitchFamily="34" charset="0"/>
                <a:ea typeface="Calibri" panose="020F0502020204030204" pitchFamily="34" charset="0"/>
                <a:cs typeface="Times New Roman" panose="02020603050405020304" pitchFamily="18" charset="0"/>
              </a:rPr>
              <a:t> اسمها عندئذ بوحدة العمل أو وحدة الآلات</a:t>
            </a:r>
            <a:r>
              <a:rPr lang="en-US" sz="2400" dirty="0">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r>
              <a:rPr lang="ar-SA" sz="2400" b="1" u="sng" dirty="0">
                <a:effectLst/>
                <a:latin typeface="Calibri" panose="020F0502020204030204" pitchFamily="34" charset="0"/>
                <a:ea typeface="Calibri" panose="020F0502020204030204" pitchFamily="34" charset="0"/>
                <a:cs typeface="Times New Roman" panose="02020603050405020304" pitchFamily="18" charset="0"/>
              </a:rPr>
              <a:t>أهداف المركبات </a:t>
            </a:r>
            <a:r>
              <a:rPr lang="ar-SA" sz="2400" b="1" u="sng" dirty="0" err="1">
                <a:effectLst/>
                <a:latin typeface="Calibri" panose="020F0502020204030204" pitchFamily="34" charset="0"/>
                <a:ea typeface="Calibri" panose="020F0502020204030204" pitchFamily="34" charset="0"/>
                <a:cs typeface="Times New Roman" panose="02020603050405020304" pitchFamily="18" charset="0"/>
              </a:rPr>
              <a:t>الآلیة</a:t>
            </a:r>
            <a:r>
              <a:rPr lang="ar-SA"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Arial" panose="020B0604020202020204" pitchFamily="34" charset="0"/>
              </a:rPr>
              <a:t>:</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ar-SA" sz="2400" dirty="0">
                <a:effectLst/>
                <a:latin typeface="Calibri" panose="020F0502020204030204" pitchFamily="34" charset="0"/>
                <a:ea typeface="Calibri" panose="020F0502020204030204" pitchFamily="34" charset="0"/>
                <a:cs typeface="Times New Roman" panose="02020603050405020304" pitchFamily="18" charset="0"/>
              </a:rPr>
              <a:t>للمركبات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الآلیة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مجموعة أهداف منها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Arial" panose="020B0604020202020204" pitchFamily="34" charset="0"/>
              </a:rPr>
              <a:t>- 1  </a:t>
            </a:r>
            <a:r>
              <a:rPr lang="ar-SA" sz="2400" dirty="0">
                <a:effectLst/>
                <a:latin typeface="Calibri" panose="020F0502020204030204" pitchFamily="34" charset="0"/>
                <a:ea typeface="Calibri" panose="020F0502020204030204" pitchFamily="34" charset="0"/>
                <a:cs typeface="Times New Roman" panose="02020603050405020304" pitchFamily="18" charset="0"/>
              </a:rPr>
              <a:t>إجراء مجموعة من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العملیات</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التكنولوجیة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الممكن إجراؤها معاً من خلال مرور واحد لوحدة الآلات</a:t>
            </a:r>
            <a:r>
              <a:rPr lang="en-US" sz="2400" dirty="0">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r>
              <a:rPr lang="ar-IQ" sz="2400" dirty="0">
                <a:effectLst/>
                <a:latin typeface="Calibri" panose="020F0502020204030204" pitchFamily="34" charset="0"/>
                <a:ea typeface="Calibri" panose="020F0502020204030204" pitchFamily="34" charset="0"/>
                <a:cs typeface="Times New Roman" panose="02020603050405020304" pitchFamily="18" charset="0"/>
              </a:rPr>
              <a:t>2</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تقلیل</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التأثیر</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الضار لمرور العجلات في التربة.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Arial" panose="020B0604020202020204" pitchFamily="34" charset="0"/>
              </a:rPr>
              <a:t> -3 </a:t>
            </a:r>
            <a:r>
              <a:rPr lang="ar-SA" sz="2400" dirty="0">
                <a:effectLst/>
                <a:latin typeface="Calibri" panose="020F0502020204030204" pitchFamily="34" charset="0"/>
                <a:ea typeface="Calibri" panose="020F0502020204030204" pitchFamily="34" charset="0"/>
                <a:cs typeface="Times New Roman" panose="02020603050405020304" pitchFamily="18" charset="0"/>
              </a:rPr>
              <a:t>اختصار زمن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تنفیذ</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العملیات</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الزراعیة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المختلفة</a:t>
            </a:r>
            <a:r>
              <a:rPr lang="en-US" sz="2400" dirty="0">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ar-IQ" sz="2400" dirty="0">
                <a:effectLst/>
                <a:latin typeface="Calibri" panose="020F0502020204030204" pitchFamily="34" charset="0"/>
                <a:ea typeface="Calibri" panose="020F0502020204030204" pitchFamily="34" charset="0"/>
                <a:cs typeface="Times New Roman" panose="02020603050405020304" pitchFamily="18" charset="0"/>
              </a:rPr>
              <a:t>4-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تحقیق</a:t>
            </a:r>
            <a:r>
              <a:rPr lang="ar-SA" sz="2400" dirty="0">
                <a:effectLst/>
                <a:latin typeface="Calibri" panose="020F0502020204030204" pitchFamily="34" charset="0"/>
                <a:ea typeface="Calibri" panose="020F0502020204030204" pitchFamily="34" charset="0"/>
                <a:cs typeface="Times New Roman" panose="02020603050405020304" pitchFamily="18" charset="0"/>
              </a:rPr>
              <a:t> ربح أعلى من خلال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زیادة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الغلة في وحدة المساحة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الإنتاجیة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و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تقلیل</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الفاقد.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Arial" panose="020B0604020202020204" pitchFamily="34" charset="0"/>
              </a:rPr>
              <a:t> - 5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تخفیض</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تكالیف</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تنفیذ</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العملیات</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الزراعیة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gn="r" rtl="1">
              <a:buNone/>
            </a:pPr>
            <a:endParaRPr lang="en-US" dirty="0"/>
          </a:p>
        </p:txBody>
      </p:sp>
    </p:spTree>
    <p:extLst>
      <p:ext uri="{BB962C8B-B14F-4D97-AF65-F5344CB8AC3E}">
        <p14:creationId xmlns:p14="http://schemas.microsoft.com/office/powerpoint/2010/main" val="37305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FEE46-F423-A5E0-9F00-9244434B0E06}"/>
              </a:ext>
            </a:extLst>
          </p:cNvPr>
          <p:cNvSpPr>
            <a:spLocks noGrp="1"/>
          </p:cNvSpPr>
          <p:nvPr>
            <p:ph idx="1"/>
          </p:nvPr>
        </p:nvSpPr>
        <p:spPr>
          <a:xfrm>
            <a:off x="838200" y="827314"/>
            <a:ext cx="10515600" cy="5349649"/>
          </a:xfrm>
        </p:spPr>
        <p:txBody>
          <a:bodyPr>
            <a:normAutofit fontScale="92500"/>
          </a:bodyPr>
          <a:lstStyle/>
          <a:p>
            <a:pPr marL="0" indent="0" algn="just" rtl="1">
              <a:lnSpc>
                <a:spcPct val="150000"/>
              </a:lnSpc>
              <a:buNone/>
            </a:pPr>
            <a:r>
              <a:rPr lang="ar-SA" dirty="0">
                <a:effectLst/>
                <a:latin typeface="Calibri" panose="020F0502020204030204" pitchFamily="34" charset="0"/>
                <a:ea typeface="Calibri" panose="020F0502020204030204" pitchFamily="34" charset="0"/>
                <a:cs typeface="Times New Roman" panose="02020603050405020304" pitchFamily="18" charset="0"/>
              </a:rPr>
              <a:t>وتجدر الإشارة إلى ضرورة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التفریق</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err="1">
                <a:effectLst/>
                <a:latin typeface="Calibri" panose="020F0502020204030204" pitchFamily="34" charset="0"/>
                <a:ea typeface="Calibri" panose="020F0502020204030204" pitchFamily="34" charset="0"/>
                <a:cs typeface="Times New Roman" panose="02020603050405020304" pitchFamily="18" charset="0"/>
              </a:rPr>
              <a:t>بین</a:t>
            </a:r>
            <a:r>
              <a:rPr lang="ar-SA" dirty="0">
                <a:effectLst/>
                <a:latin typeface="Calibri" panose="020F0502020204030204" pitchFamily="34" charset="0"/>
                <a:ea typeface="Calibri" panose="020F0502020204030204" pitchFamily="34" charset="0"/>
                <a:cs typeface="Times New Roman" panose="02020603050405020304" pitchFamily="18" charset="0"/>
              </a:rPr>
              <a:t> المركب الآلي والحزمة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التكنولوجیة</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الآلیة</a:t>
            </a:r>
            <a:r>
              <a:rPr lang="ar-SA" dirty="0">
                <a:effectLst/>
                <a:latin typeface="Calibri" panose="020F0502020204030204" pitchFamily="34" charset="0"/>
                <a:ea typeface="Calibri" panose="020F0502020204030204" pitchFamily="34" charset="0"/>
                <a:cs typeface="Times New Roman" panose="02020603050405020304" pitchFamily="18" charset="0"/>
              </a:rPr>
              <a:t>، فقد تشمل الحزمة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التكنولوجیة</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الآلیة</a:t>
            </a:r>
            <a:r>
              <a:rPr lang="ar-SA" dirty="0">
                <a:effectLst/>
                <a:latin typeface="Calibri" panose="020F0502020204030204" pitchFamily="34" charset="0"/>
                <a:ea typeface="Calibri" panose="020F0502020204030204" pitchFamily="34" charset="0"/>
                <a:cs typeface="Times New Roman" panose="02020603050405020304" pitchFamily="18" charset="0"/>
              </a:rPr>
              <a:t> عدة مركبات </a:t>
            </a:r>
            <a:r>
              <a:rPr lang="ar-SA" dirty="0" err="1">
                <a:effectLst/>
                <a:latin typeface="Calibri" panose="020F0502020204030204" pitchFamily="34" charset="0"/>
                <a:ea typeface="Calibri" panose="020F0502020204030204" pitchFamily="34" charset="0"/>
                <a:cs typeface="Times New Roman" panose="02020603050405020304" pitchFamily="18" charset="0"/>
              </a:rPr>
              <a:t>آلیة</a:t>
            </a:r>
            <a:r>
              <a:rPr lang="ar-SA" dirty="0">
                <a:effectLst/>
                <a:latin typeface="Calibri" panose="020F0502020204030204" pitchFamily="34" charset="0"/>
                <a:ea typeface="Calibri" panose="020F0502020204030204" pitchFamily="34" charset="0"/>
                <a:cs typeface="Times New Roman" panose="02020603050405020304" pitchFamily="18" charset="0"/>
              </a:rPr>
              <a:t> أو نظم </a:t>
            </a:r>
            <a:r>
              <a:rPr lang="ar-SA" dirty="0" err="1">
                <a:effectLst/>
                <a:latin typeface="Calibri" panose="020F0502020204030204" pitchFamily="34" charset="0"/>
                <a:ea typeface="Calibri" panose="020F0502020204030204" pitchFamily="34" charset="0"/>
                <a:cs typeface="Times New Roman" panose="02020603050405020304" pitchFamily="18" charset="0"/>
              </a:rPr>
              <a:t>آلیة</a:t>
            </a:r>
            <a:r>
              <a:rPr lang="ar-SA" dirty="0">
                <a:effectLst/>
                <a:latin typeface="Calibri" panose="020F0502020204030204" pitchFamily="34" charset="0"/>
                <a:ea typeface="Calibri" panose="020F0502020204030204" pitchFamily="34" charset="0"/>
                <a:cs typeface="Times New Roman" panose="02020603050405020304" pitchFamily="18" charset="0"/>
              </a:rPr>
              <a:t> وفقاً </a:t>
            </a:r>
            <a:r>
              <a:rPr lang="ar-SA" dirty="0" err="1">
                <a:effectLst/>
                <a:latin typeface="Calibri" panose="020F0502020204030204" pitchFamily="34" charset="0"/>
                <a:ea typeface="Calibri" panose="020F0502020204030204" pitchFamily="34" charset="0"/>
                <a:cs typeface="Times New Roman" panose="02020603050405020304" pitchFamily="18" charset="0"/>
              </a:rPr>
              <a:t>للعملیات</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الزراعیة</a:t>
            </a:r>
            <a:r>
              <a:rPr lang="ar-SA" dirty="0">
                <a:effectLst/>
                <a:latin typeface="Calibri" panose="020F0502020204030204" pitchFamily="34" charset="0"/>
                <a:ea typeface="Calibri" panose="020F0502020204030204" pitchFamily="34" charset="0"/>
                <a:cs typeface="Times New Roman" panose="02020603050405020304" pitchFamily="18" charset="0"/>
              </a:rPr>
              <a:t> للمحصول، فمثلاً الحزمة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الآلیة</a:t>
            </a:r>
            <a:r>
              <a:rPr lang="ar-SA" dirty="0">
                <a:effectLst/>
                <a:latin typeface="Calibri" panose="020F0502020204030204" pitchFamily="34" charset="0"/>
                <a:ea typeface="Calibri" panose="020F0502020204030204" pitchFamily="34" charset="0"/>
                <a:cs typeface="Times New Roman" panose="02020603050405020304" pitchFamily="18" charset="0"/>
              </a:rPr>
              <a:t> لإعداد مرقد البذرة، تشمل نظام الحراثة، ونظام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التسویة</a:t>
            </a:r>
            <a:r>
              <a:rPr lang="ar-SA" dirty="0">
                <a:effectLst/>
                <a:latin typeface="Calibri" panose="020F0502020204030204" pitchFamily="34" charset="0"/>
                <a:ea typeface="Calibri" panose="020F0502020204030204" pitchFamily="34" charset="0"/>
                <a:cs typeface="Times New Roman" panose="02020603050405020304" pitchFamily="18" charset="0"/>
              </a:rPr>
              <a:t>، ونظام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التخطیط</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err="1">
                <a:effectLst/>
                <a:latin typeface="Calibri" panose="020F0502020204030204" pitchFamily="34" charset="0"/>
                <a:ea typeface="Calibri" panose="020F0502020204030204" pitchFamily="34" charset="0"/>
                <a:cs typeface="Times New Roman" panose="02020603050405020304" pitchFamily="18" charset="0"/>
              </a:rPr>
              <a:t>وغیره</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err="1">
                <a:effectLst/>
                <a:latin typeface="Calibri" panose="020F0502020204030204" pitchFamily="34" charset="0"/>
                <a:ea typeface="Calibri" panose="020F0502020204030204" pitchFamily="34" charset="0"/>
                <a:cs typeface="Times New Roman" panose="02020603050405020304" pitchFamily="18" charset="0"/>
              </a:rPr>
              <a:t>حیث</a:t>
            </a:r>
            <a:r>
              <a:rPr lang="ar-SA" dirty="0">
                <a:effectLst/>
                <a:latin typeface="Calibri" panose="020F0502020204030204" pitchFamily="34" charset="0"/>
                <a:ea typeface="Calibri" panose="020F0502020204030204" pitchFamily="34" charset="0"/>
                <a:cs typeface="Times New Roman" panose="02020603050405020304" pitchFamily="18" charset="0"/>
              </a:rPr>
              <a:t> أن استبدال الآلة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الزراعیة</a:t>
            </a:r>
            <a:r>
              <a:rPr lang="ar-SA" dirty="0">
                <a:effectLst/>
                <a:latin typeface="Calibri" panose="020F0502020204030204" pitchFamily="34" charset="0"/>
                <a:ea typeface="Calibri" panose="020F0502020204030204" pitchFamily="34" charset="0"/>
                <a:cs typeface="Times New Roman" panose="02020603050405020304" pitchFamily="18" charset="0"/>
              </a:rPr>
              <a:t> المشبوكة بالجرار في كل </a:t>
            </a:r>
            <a:r>
              <a:rPr lang="ar-SA" dirty="0" err="1">
                <a:effectLst/>
                <a:latin typeface="Calibri" panose="020F0502020204030204" pitchFamily="34" charset="0"/>
                <a:ea typeface="Calibri" panose="020F0502020204030204" pitchFamily="34" charset="0"/>
                <a:cs typeface="Times New Roman" panose="02020603050405020304" pitchFamily="18" charset="0"/>
              </a:rPr>
              <a:t>عملیة</a:t>
            </a:r>
            <a:r>
              <a:rPr lang="ar-SA" dirty="0">
                <a:effectLst/>
                <a:latin typeface="Calibri" panose="020F0502020204030204" pitchFamily="34" charset="0"/>
                <a:ea typeface="Calibri" panose="020F0502020204030204" pitchFamily="34" charset="0"/>
                <a:cs typeface="Times New Roman" panose="02020603050405020304" pitchFamily="18" charset="0"/>
              </a:rPr>
              <a:t>، تعني </a:t>
            </a:r>
            <a:r>
              <a:rPr lang="ar-SA" dirty="0" err="1">
                <a:effectLst/>
                <a:latin typeface="Calibri" panose="020F0502020204030204" pitchFamily="34" charset="0"/>
                <a:ea typeface="Calibri" panose="020F0502020204030204" pitchFamily="34" charset="0"/>
                <a:cs typeface="Times New Roman" panose="02020603050405020304" pitchFamily="18" charset="0"/>
              </a:rPr>
              <a:t>تغیر</a:t>
            </a:r>
            <a:r>
              <a:rPr lang="ar-SA" dirty="0">
                <a:effectLst/>
                <a:latin typeface="Calibri" panose="020F0502020204030204" pitchFamily="34" charset="0"/>
                <a:ea typeface="Calibri" panose="020F0502020204030204" pitchFamily="34" charset="0"/>
                <a:cs typeface="Times New Roman" panose="02020603050405020304" pitchFamily="18" charset="0"/>
              </a:rPr>
              <a:t> نوع النظام الآلي (المركب الآلي)، ومجموع هذه الأنظمة هو حزمة </a:t>
            </a:r>
            <a:r>
              <a:rPr lang="ar-SA" dirty="0" err="1">
                <a:effectLst/>
                <a:latin typeface="Calibri" panose="020F0502020204030204" pitchFamily="34" charset="0"/>
                <a:ea typeface="Calibri" panose="020F0502020204030204" pitchFamily="34" charset="0"/>
                <a:cs typeface="Times New Roman" panose="02020603050405020304" pitchFamily="18" charset="0"/>
              </a:rPr>
              <a:t>آلیة</a:t>
            </a:r>
            <a:r>
              <a:rPr lang="ar-SA" dirty="0">
                <a:effectLst/>
                <a:latin typeface="Calibri" panose="020F0502020204030204" pitchFamily="34" charset="0"/>
                <a:ea typeface="Calibri" panose="020F0502020204030204" pitchFamily="34" charset="0"/>
                <a:cs typeface="Times New Roman" panose="02020603050405020304" pitchFamily="18" charset="0"/>
              </a:rPr>
              <a:t> لإعداد مرقد البذرة (</a:t>
            </a:r>
            <a:r>
              <a:rPr lang="ar-SA" dirty="0" err="1">
                <a:effectLst/>
                <a:latin typeface="Calibri" panose="020F0502020204030204" pitchFamily="34" charset="0"/>
                <a:ea typeface="Calibri" panose="020F0502020204030204" pitchFamily="34" charset="0"/>
                <a:cs typeface="Times New Roman" panose="02020603050405020304" pitchFamily="18" charset="0"/>
              </a:rPr>
              <a:t>عملیات</a:t>
            </a:r>
            <a:r>
              <a:rPr lang="ar-SA" dirty="0">
                <a:effectLst/>
                <a:latin typeface="Calibri" panose="020F0502020204030204" pitchFamily="34" charset="0"/>
                <a:ea typeface="Calibri" panose="020F0502020204030204" pitchFamily="34" charset="0"/>
                <a:cs typeface="Times New Roman" panose="02020603050405020304" pitchFamily="18" charset="0"/>
              </a:rPr>
              <a:t> ما قبل بذر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التقاوى</a:t>
            </a:r>
            <a:r>
              <a:rPr lang="ar-IQ" dirty="0">
                <a:effectLst/>
                <a:latin typeface="Calibri" panose="020F0502020204030204" pitchFamily="34" charset="0"/>
                <a:ea typeface="Calibri" panose="020F0502020204030204" pitchFamily="34" charset="0"/>
                <a:cs typeface="Times New Roman" panose="02020603050405020304" pitchFamily="18" charset="0"/>
              </a:rPr>
              <a:t>)</a:t>
            </a:r>
            <a:r>
              <a:rPr lang="en-US" dirty="0">
                <a:effectLst/>
                <a:latin typeface="Times New Roman" panose="02020603050405020304" pitchFamily="18" charset="0"/>
                <a:ea typeface="Calibri" panose="020F0502020204030204" pitchFamily="34" charset="0"/>
                <a:cs typeface="Arial" panose="020B0604020202020204" pitchFamily="34" charset="0"/>
              </a:rPr>
              <a:t>. </a:t>
            </a:r>
            <a:r>
              <a:rPr lang="ar-SA" dirty="0">
                <a:effectLst/>
                <a:latin typeface="Calibri" panose="020F0502020204030204" pitchFamily="34" charset="0"/>
                <a:ea typeface="Calibri" panose="020F0502020204030204" pitchFamily="34" charset="0"/>
                <a:cs typeface="Times New Roman" panose="02020603050405020304" pitchFamily="18" charset="0"/>
              </a:rPr>
              <a:t>والمركب الآلي قد </a:t>
            </a:r>
            <a:r>
              <a:rPr lang="ar-SA" dirty="0" err="1">
                <a:effectLst/>
                <a:latin typeface="Calibri" panose="020F0502020204030204" pitchFamily="34" charset="0"/>
                <a:ea typeface="Calibri" panose="020F0502020204030204" pitchFamily="34" charset="0"/>
                <a:cs typeface="Times New Roman" panose="02020603050405020304" pitchFamily="18" charset="0"/>
              </a:rPr>
              <a:t>یضم</a:t>
            </a:r>
            <a:r>
              <a:rPr lang="ar-SA" dirty="0">
                <a:effectLst/>
                <a:latin typeface="Calibri" panose="020F0502020204030204" pitchFamily="34" charset="0"/>
                <a:ea typeface="Calibri" panose="020F0502020204030204" pitchFamily="34" charset="0"/>
                <a:cs typeface="Times New Roman" panose="02020603050405020304" pitchFamily="18" charset="0"/>
              </a:rPr>
              <a:t> آلات </a:t>
            </a:r>
            <a:r>
              <a:rPr lang="ar-SA" dirty="0" err="1">
                <a:effectLst/>
                <a:latin typeface="Calibri" panose="020F0502020204030204" pitchFamily="34" charset="0"/>
                <a:ea typeface="Calibri" panose="020F0502020204030204" pitchFamily="34" charset="0"/>
                <a:cs typeface="Times New Roman" panose="02020603050405020304" pitchFamily="18" charset="0"/>
              </a:rPr>
              <a:t>زراعیة</a:t>
            </a:r>
            <a:r>
              <a:rPr lang="ar-SA" dirty="0">
                <a:effectLst/>
                <a:latin typeface="Calibri" panose="020F0502020204030204" pitchFamily="34" charset="0"/>
                <a:ea typeface="Calibri" panose="020F0502020204030204" pitchFamily="34" charset="0"/>
                <a:cs typeface="Times New Roman" panose="02020603050405020304" pitchFamily="18" charset="0"/>
              </a:rPr>
              <a:t> من حزم </a:t>
            </a:r>
            <a:r>
              <a:rPr lang="ar-SA" dirty="0" err="1">
                <a:effectLst/>
                <a:latin typeface="Calibri" panose="020F0502020204030204" pitchFamily="34" charset="0"/>
                <a:ea typeface="Calibri" panose="020F0502020204030204" pitchFamily="34" charset="0"/>
                <a:cs typeface="Times New Roman" panose="02020603050405020304" pitchFamily="18" charset="0"/>
              </a:rPr>
              <a:t>آلیة</a:t>
            </a:r>
            <a:r>
              <a:rPr lang="ar-SA" dirty="0">
                <a:effectLst/>
                <a:latin typeface="Calibri" panose="020F0502020204030204" pitchFamily="34" charset="0"/>
                <a:ea typeface="Calibri" panose="020F0502020204030204" pitchFamily="34" charset="0"/>
                <a:cs typeface="Times New Roman" panose="02020603050405020304" pitchFamily="18" charset="0"/>
              </a:rPr>
              <a:t> مختلفة </a:t>
            </a:r>
            <a:r>
              <a:rPr lang="ar-SA" dirty="0" err="1">
                <a:effectLst/>
                <a:latin typeface="Calibri" panose="020F0502020204030204" pitchFamily="34" charset="0"/>
                <a:ea typeface="Calibri" panose="020F0502020204030204" pitchFamily="34" charset="0"/>
                <a:cs typeface="Times New Roman" panose="02020603050405020304" pitchFamily="18" charset="0"/>
              </a:rPr>
              <a:t>لتنفیذ</a:t>
            </a:r>
            <a:r>
              <a:rPr lang="ar-SA" dirty="0">
                <a:effectLst/>
                <a:latin typeface="Calibri" panose="020F0502020204030204" pitchFamily="34" charset="0"/>
                <a:ea typeface="Calibri" panose="020F0502020204030204" pitchFamily="34" charset="0"/>
                <a:cs typeface="Times New Roman" panose="02020603050405020304" pitchFamily="18" charset="0"/>
              </a:rPr>
              <a:t> عدة </a:t>
            </a:r>
            <a:r>
              <a:rPr lang="ar-SA" dirty="0" err="1">
                <a:effectLst/>
                <a:latin typeface="Calibri" panose="020F0502020204030204" pitchFamily="34" charset="0"/>
                <a:ea typeface="Calibri" panose="020F0502020204030204" pitchFamily="34" charset="0"/>
                <a:cs typeface="Times New Roman" panose="02020603050405020304" pitchFamily="18" charset="0"/>
              </a:rPr>
              <a:t>عملیات</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err="1">
                <a:effectLst/>
                <a:latin typeface="Calibri" panose="020F0502020204030204" pitchFamily="34" charset="0"/>
                <a:ea typeface="Calibri" panose="020F0502020204030204" pitchFamily="34" charset="0"/>
                <a:cs typeface="Times New Roman" panose="02020603050405020304" pitchFamily="18" charset="0"/>
              </a:rPr>
              <a:t>زراعیة</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err="1">
                <a:effectLst/>
                <a:latin typeface="Calibri" panose="020F0502020204030204" pitchFamily="34" charset="0"/>
                <a:ea typeface="Calibri" panose="020F0502020204030204" pitchFamily="34" charset="0"/>
                <a:cs typeface="Times New Roman" panose="02020603050405020304" pitchFamily="18" charset="0"/>
              </a:rPr>
              <a:t>متتالیة</a:t>
            </a:r>
            <a:r>
              <a:rPr lang="ar-SA" dirty="0">
                <a:effectLst/>
                <a:latin typeface="Calibri" panose="020F0502020204030204" pitchFamily="34" charset="0"/>
                <a:ea typeface="Calibri" panose="020F0502020204030204" pitchFamily="34" charset="0"/>
                <a:cs typeface="Times New Roman" panose="02020603050405020304" pitchFamily="18" charset="0"/>
              </a:rPr>
              <a:t>، لا تتأثر في وقت </a:t>
            </a:r>
            <a:r>
              <a:rPr lang="ar-SA" dirty="0" err="1">
                <a:effectLst/>
                <a:latin typeface="Calibri" panose="020F0502020204030204" pitchFamily="34" charset="0"/>
                <a:ea typeface="Calibri" panose="020F0502020204030204" pitchFamily="34" charset="0"/>
                <a:cs typeface="Times New Roman" panose="02020603050405020304" pitchFamily="18" charset="0"/>
              </a:rPr>
              <a:t>تنفیذها</a:t>
            </a:r>
            <a:r>
              <a:rPr lang="ar-SA" dirty="0">
                <a:effectLst/>
                <a:latin typeface="Calibri" panose="020F0502020204030204" pitchFamily="34" charset="0"/>
                <a:ea typeface="Calibri" panose="020F0502020204030204" pitchFamily="34" charset="0"/>
                <a:cs typeface="Times New Roman" panose="02020603050405020304" pitchFamily="18" charset="0"/>
              </a:rPr>
              <a:t>، فمثلاً </a:t>
            </a:r>
            <a:r>
              <a:rPr lang="ar-SA" dirty="0" err="1">
                <a:effectLst/>
                <a:latin typeface="Calibri" panose="020F0502020204030204" pitchFamily="34" charset="0"/>
                <a:ea typeface="Calibri" panose="020F0502020204030204" pitchFamily="34" charset="0"/>
                <a:cs typeface="Times New Roman" panose="02020603050405020304" pitchFamily="18" charset="0"/>
              </a:rPr>
              <a:t>یمكن</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err="1">
                <a:effectLst/>
                <a:latin typeface="Calibri" panose="020F0502020204030204" pitchFamily="34" charset="0"/>
                <a:ea typeface="Calibri" panose="020F0502020204030204" pitchFamily="34" charset="0"/>
                <a:cs typeface="Times New Roman" panose="02020603050405020304" pitchFamily="18" charset="0"/>
              </a:rPr>
              <a:t>تنفیذ</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err="1">
                <a:effectLst/>
                <a:latin typeface="Calibri" panose="020F0502020204030204" pitchFamily="34" charset="0"/>
                <a:ea typeface="Calibri" panose="020F0502020204030204" pitchFamily="34" charset="0"/>
                <a:cs typeface="Times New Roman" panose="02020603050405020304" pitchFamily="18" charset="0"/>
              </a:rPr>
              <a:t>عملیة</a:t>
            </a:r>
            <a:r>
              <a:rPr lang="ar-SA" dirty="0">
                <a:effectLst/>
                <a:latin typeface="Calibri" panose="020F0502020204030204" pitchFamily="34" charset="0"/>
                <a:ea typeface="Calibri" panose="020F0502020204030204" pitchFamily="34" charset="0"/>
                <a:cs typeface="Times New Roman" panose="02020603050405020304" pitchFamily="18" charset="0"/>
              </a:rPr>
              <a:t> البذر مباشرة بعد إعداد مرقد البذرة، وبالتالي </a:t>
            </a:r>
            <a:r>
              <a:rPr lang="ar-SA" dirty="0" err="1">
                <a:effectLst/>
                <a:latin typeface="Calibri" panose="020F0502020204030204" pitchFamily="34" charset="0"/>
                <a:ea typeface="Calibri" panose="020F0502020204030204" pitchFamily="34" charset="0"/>
                <a:cs typeface="Times New Roman" panose="02020603050405020304" pitchFamily="18" charset="0"/>
              </a:rPr>
              <a:t>یمكن</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err="1">
                <a:effectLst/>
                <a:latin typeface="Calibri" panose="020F0502020204030204" pitchFamily="34" charset="0"/>
                <a:ea typeface="Calibri" panose="020F0502020204030204" pitchFamily="34" charset="0"/>
                <a:cs typeface="Times New Roman" panose="02020603050405020304" pitchFamily="18" charset="0"/>
              </a:rPr>
              <a:t>تكوین</a:t>
            </a:r>
            <a:r>
              <a:rPr lang="ar-SA" dirty="0">
                <a:effectLst/>
                <a:latin typeface="Calibri" panose="020F0502020204030204" pitchFamily="34" charset="0"/>
                <a:ea typeface="Calibri" panose="020F0502020204030204" pitchFamily="34" charset="0"/>
                <a:cs typeface="Times New Roman" panose="02020603050405020304" pitchFamily="18" charset="0"/>
              </a:rPr>
              <a:t> مركب آلي </a:t>
            </a:r>
            <a:r>
              <a:rPr lang="ar-SA" dirty="0" err="1">
                <a:effectLst/>
                <a:latin typeface="Calibri" panose="020F0502020204030204" pitchFamily="34" charset="0"/>
                <a:ea typeface="Calibri" panose="020F0502020204030204" pitchFamily="34" charset="0"/>
                <a:cs typeface="Times New Roman" panose="02020603050405020304" pitchFamily="18" charset="0"/>
              </a:rPr>
              <a:t>یضم</a:t>
            </a:r>
            <a:r>
              <a:rPr lang="ar-SA" dirty="0">
                <a:effectLst/>
                <a:latin typeface="Calibri" panose="020F0502020204030204" pitchFamily="34" charset="0"/>
                <a:ea typeface="Calibri" panose="020F0502020204030204" pitchFamily="34" charset="0"/>
                <a:cs typeface="Times New Roman" panose="02020603050405020304" pitchFamily="18" charset="0"/>
              </a:rPr>
              <a:t> آلات من الحزمة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الآلیة</a:t>
            </a:r>
            <a:r>
              <a:rPr lang="ar-SA" dirty="0">
                <a:effectLst/>
                <a:latin typeface="Calibri" panose="020F0502020204030204" pitchFamily="34" charset="0"/>
                <a:ea typeface="Calibri" panose="020F0502020204030204" pitchFamily="34" charset="0"/>
                <a:cs typeface="Times New Roman" panose="02020603050405020304" pitchFamily="18" charset="0"/>
              </a:rPr>
              <a:t> لإعداد مرقد البذرة مع آلة بذر من الحزمة </a:t>
            </a:r>
            <a:r>
              <a:rPr lang="ar-SA" dirty="0" err="1">
                <a:effectLst/>
                <a:latin typeface="Calibri" panose="020F0502020204030204" pitchFamily="34" charset="0"/>
                <a:ea typeface="Calibri" panose="020F0502020204030204" pitchFamily="34" charset="0"/>
                <a:cs typeface="Times New Roman" panose="02020603050405020304" pitchFamily="18" charset="0"/>
              </a:rPr>
              <a:t>الآلیة</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err="1">
                <a:effectLst/>
                <a:latin typeface="Calibri" panose="020F0502020204030204" pitchFamily="34" charset="0"/>
                <a:ea typeface="Calibri" panose="020F0502020204030204" pitchFamily="34" charset="0"/>
                <a:cs typeface="Times New Roman" panose="02020603050405020304" pitchFamily="18" charset="0"/>
              </a:rPr>
              <a:t>لعملیة</a:t>
            </a:r>
            <a:r>
              <a:rPr lang="ar-SA" dirty="0">
                <a:effectLst/>
                <a:latin typeface="Calibri" panose="020F0502020204030204" pitchFamily="34" charset="0"/>
                <a:ea typeface="Calibri" panose="020F0502020204030204" pitchFamily="34" charset="0"/>
                <a:cs typeface="Times New Roman" panose="02020603050405020304" pitchFamily="18" charset="0"/>
              </a:rPr>
              <a:t> البذر</a:t>
            </a:r>
            <a:r>
              <a:rPr lang="en-US" dirty="0">
                <a:effectLst/>
                <a:latin typeface="Times New Roman" panose="02020603050405020304" pitchFamily="18"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en-US" dirty="0"/>
          </a:p>
        </p:txBody>
      </p:sp>
    </p:spTree>
    <p:extLst>
      <p:ext uri="{BB962C8B-B14F-4D97-AF65-F5344CB8AC3E}">
        <p14:creationId xmlns:p14="http://schemas.microsoft.com/office/powerpoint/2010/main" val="386458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DA38-9719-8FE5-5D6B-3BAF269407E8}"/>
              </a:ext>
            </a:extLst>
          </p:cNvPr>
          <p:cNvSpPr>
            <a:spLocks noGrp="1"/>
          </p:cNvSpPr>
          <p:nvPr>
            <p:ph idx="1"/>
          </p:nvPr>
        </p:nvSpPr>
        <p:spPr>
          <a:xfrm>
            <a:off x="838200" y="729343"/>
            <a:ext cx="10515600" cy="5447620"/>
          </a:xfrm>
        </p:spPr>
        <p:txBody>
          <a:bodyPr>
            <a:normAutofit/>
          </a:bodyPr>
          <a:lstStyle/>
          <a:p>
            <a:pPr marL="0" marR="0" indent="0" algn="just" rtl="1">
              <a:lnSpc>
                <a:spcPct val="150000"/>
              </a:lnSpc>
              <a:spcBef>
                <a:spcPts val="0"/>
              </a:spcBef>
              <a:spcAft>
                <a:spcPts val="0"/>
              </a:spcAft>
              <a:buNone/>
            </a:pPr>
            <a:r>
              <a:rPr lang="ar-SA" sz="2400" b="1" u="sng" dirty="0" err="1">
                <a:effectLst/>
                <a:latin typeface="Calibri" panose="020F0502020204030204" pitchFamily="34" charset="0"/>
                <a:ea typeface="Calibri" panose="020F0502020204030204" pitchFamily="34" charset="0"/>
                <a:cs typeface="Times New Roman" panose="02020603050405020304" pitchFamily="18" charset="0"/>
              </a:rPr>
              <a:t>تقسیم</a:t>
            </a:r>
            <a:r>
              <a:rPr lang="ar-SA" sz="2400" b="1" u="sng" dirty="0">
                <a:effectLst/>
                <a:latin typeface="Calibri" panose="020F0502020204030204" pitchFamily="34" charset="0"/>
                <a:ea typeface="Calibri" panose="020F0502020204030204" pitchFamily="34" charset="0"/>
                <a:cs typeface="Times New Roman" panose="02020603050405020304" pitchFamily="18" charset="0"/>
              </a:rPr>
              <a:t> المركبات </a:t>
            </a:r>
            <a:r>
              <a:rPr lang="ar-SA" sz="2400" b="1" u="sng" dirty="0" err="1">
                <a:effectLst/>
                <a:latin typeface="Calibri" panose="020F0502020204030204" pitchFamily="34" charset="0"/>
                <a:ea typeface="Calibri" panose="020F0502020204030204" pitchFamily="34" charset="0"/>
                <a:cs typeface="Times New Roman" panose="02020603050405020304" pitchFamily="18" charset="0"/>
              </a:rPr>
              <a:t>الآلیة</a:t>
            </a:r>
            <a:r>
              <a:rPr lang="ar-IQ" sz="2400" b="1" u="sng" dirty="0">
                <a:effectLst/>
                <a:latin typeface="Calibri" panose="020F0502020204030204" pitchFamily="34" charset="0"/>
                <a:ea typeface="Calibri" panose="020F0502020204030204" pitchFamily="34" charset="0"/>
                <a:cs typeface="Times New Roman" panose="02020603050405020304" pitchFamily="18" charset="0"/>
              </a:rPr>
              <a:t>:</a:t>
            </a:r>
            <a:r>
              <a:rPr lang="ar-IQ" sz="2400" b="1" dirty="0">
                <a:effectLst/>
                <a:latin typeface="Calibri" panose="020F0502020204030204" pitchFamily="34" charset="0"/>
                <a:ea typeface="Calibri" panose="020F0502020204030204" pitchFamily="34" charset="0"/>
                <a:cs typeface="Times New Roman" panose="02020603050405020304" pitchFamily="18" charset="0"/>
              </a:rPr>
              <a:t> </a:t>
            </a:r>
            <a:r>
              <a:rPr lang="ar-IQ"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a:effectLst/>
                <a:latin typeface="Calibri" panose="020F0502020204030204" pitchFamily="34" charset="0"/>
                <a:ea typeface="Calibri" panose="020F0502020204030204" pitchFamily="34" charset="0"/>
                <a:cs typeface="Times New Roman" panose="02020603050405020304" pitchFamily="18" charset="0"/>
              </a:rPr>
              <a:t>إن المركبات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الآلیة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یجب</a:t>
            </a:r>
            <a:r>
              <a:rPr lang="ar-SA" sz="2400" dirty="0">
                <a:effectLst/>
                <a:latin typeface="Calibri" panose="020F0502020204030204" pitchFamily="34" charset="0"/>
                <a:ea typeface="Calibri" panose="020F0502020204030204" pitchFamily="34" charset="0"/>
                <a:cs typeface="Times New Roman" panose="02020603050405020304" pitchFamily="18" charset="0"/>
              </a:rPr>
              <a:t> أن تحتوي على عدد من الأسلحة أو الأبدان المختلفة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لتنفیذ</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العملیات</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المطلوبة منها، و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یمكن</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تقسیم</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المركبات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الآلیة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هذه بحسب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العملیات</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التكنولوجیة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التي تنفذها إلى أربع مجموعات هي:</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r>
              <a:rPr lang="ar-SA" sz="2400" dirty="0">
                <a:effectLst/>
                <a:latin typeface="Calibri" panose="020F0502020204030204" pitchFamily="34" charset="0"/>
                <a:ea typeface="Calibri" panose="020F0502020204030204" pitchFamily="34" charset="0"/>
                <a:cs typeface="Times New Roman" panose="02020603050405020304" pitchFamily="18" charset="0"/>
              </a:rPr>
              <a:t>أ- مركبات لضم الحراثة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الأساسیة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والحراثات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السطحیة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التكمیلیة</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r>
              <a:rPr lang="ar-SA" sz="2400" dirty="0">
                <a:effectLst/>
                <a:latin typeface="Calibri" panose="020F0502020204030204" pitchFamily="34" charset="0"/>
                <a:ea typeface="Calibri" panose="020F0502020204030204" pitchFamily="34" charset="0"/>
                <a:cs typeface="Times New Roman" panose="02020603050405020304" pitchFamily="18" charset="0"/>
              </a:rPr>
              <a:t>ب- مركبات لضم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عملیات</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تجهیز</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الأرض قبل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عملیة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البذر (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تسویة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كبس،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تفتیت</a:t>
            </a:r>
            <a:r>
              <a:rPr lang="ar-SA" sz="24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r>
              <a:rPr lang="ar-SA" sz="2400" dirty="0">
                <a:effectLst/>
                <a:latin typeface="Calibri" panose="020F0502020204030204" pitchFamily="34" charset="0"/>
                <a:ea typeface="Calibri" panose="020F0502020204030204" pitchFamily="34" charset="0"/>
                <a:cs typeface="Times New Roman" panose="02020603050405020304" pitchFamily="18" charset="0"/>
              </a:rPr>
              <a:t>ج- مركبات لضم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عملیة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الحراثة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الأساسیة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أو الحراثة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السطحیة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مع نثر الأسمدة</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r>
              <a:rPr lang="ar-SA" sz="2400" dirty="0">
                <a:effectLst/>
                <a:latin typeface="Calibri" panose="020F0502020204030204" pitchFamily="34" charset="0"/>
                <a:ea typeface="Calibri" panose="020F0502020204030204" pitchFamily="34" charset="0"/>
                <a:cs typeface="Times New Roman" panose="02020603050405020304" pitchFamily="18" charset="0"/>
              </a:rPr>
              <a:t>د- مركبات لضم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عملیة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الحراثة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السطحیة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 حراثة قبل البذر ) مع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عملیة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البذار</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92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34B5D-7FA7-9828-8AEA-8932F2A30506}"/>
              </a:ext>
            </a:extLst>
          </p:cNvPr>
          <p:cNvSpPr>
            <a:spLocks noGrp="1"/>
          </p:cNvSpPr>
          <p:nvPr>
            <p:ph idx="1"/>
          </p:nvPr>
        </p:nvSpPr>
        <p:spPr>
          <a:xfrm>
            <a:off x="838200" y="293913"/>
            <a:ext cx="10515600" cy="6389915"/>
          </a:xfrm>
        </p:spPr>
        <p:txBody>
          <a:bodyPr/>
          <a:lstStyle/>
          <a:p>
            <a:pPr marL="0" indent="0" algn="r" rtl="1">
              <a:lnSpc>
                <a:spcPct val="150000"/>
              </a:lnSpc>
              <a:buNone/>
            </a:pPr>
            <a:r>
              <a:rPr lang="ar-SA" sz="2000" b="1" u="sng" dirty="0">
                <a:effectLst/>
                <a:latin typeface="Calibri" panose="020F0502020204030204" pitchFamily="34" charset="0"/>
                <a:ea typeface="Calibri" panose="020F0502020204030204" pitchFamily="34" charset="0"/>
                <a:cs typeface="Times New Roman" panose="02020603050405020304" pitchFamily="18" charset="0"/>
              </a:rPr>
              <a:t>مركبات </a:t>
            </a:r>
            <a:r>
              <a:rPr lang="ar-SA" sz="2000" b="1" u="sng" dirty="0" err="1">
                <a:effectLst/>
                <a:latin typeface="Calibri" panose="020F0502020204030204" pitchFamily="34" charset="0"/>
                <a:ea typeface="Calibri" panose="020F0502020204030204" pitchFamily="34" charset="0"/>
                <a:cs typeface="Times New Roman" panose="02020603050405020304" pitchFamily="18" charset="0"/>
              </a:rPr>
              <a:t>آلیة</a:t>
            </a:r>
            <a:r>
              <a:rPr lang="ar-SA" sz="2000" b="1" u="sng" dirty="0">
                <a:effectLst/>
                <a:latin typeface="Calibri" panose="020F0502020204030204" pitchFamily="34" charset="0"/>
                <a:ea typeface="Calibri" panose="020F0502020204030204" pitchFamily="34" charset="0"/>
                <a:cs typeface="Times New Roman" panose="02020603050405020304" pitchFamily="18" charset="0"/>
              </a:rPr>
              <a:t> للحراثة </a:t>
            </a:r>
            <a:r>
              <a:rPr lang="ar-SA" sz="2000" b="1" u="sng" dirty="0" err="1">
                <a:effectLst/>
                <a:latin typeface="Calibri" panose="020F0502020204030204" pitchFamily="34" charset="0"/>
                <a:ea typeface="Calibri" panose="020F0502020204030204" pitchFamily="34" charset="0"/>
                <a:cs typeface="Times New Roman" panose="02020603050405020304" pitchFamily="18" charset="0"/>
              </a:rPr>
              <a:t>الأساسیة</a:t>
            </a:r>
            <a:r>
              <a:rPr lang="ar-SA" sz="2000" b="1" u="sng" dirty="0">
                <a:effectLst/>
                <a:latin typeface="Calibri" panose="020F0502020204030204" pitchFamily="34" charset="0"/>
                <a:ea typeface="Calibri" panose="020F0502020204030204" pitchFamily="34" charset="0"/>
                <a:cs typeface="Times New Roman" panose="02020603050405020304" pitchFamily="18" charset="0"/>
              </a:rPr>
              <a:t> </a:t>
            </a:r>
            <a:r>
              <a:rPr lang="ar-SA" sz="2000" b="1" u="sng" dirty="0" err="1">
                <a:effectLst/>
                <a:latin typeface="Calibri" panose="020F0502020204030204" pitchFamily="34" charset="0"/>
                <a:ea typeface="Calibri" panose="020F0502020204030204" pitchFamily="34" charset="0"/>
                <a:cs typeface="Times New Roman" panose="02020603050405020304" pitchFamily="18" charset="0"/>
              </a:rPr>
              <a:t>والتكمیلیة</a:t>
            </a:r>
            <a:r>
              <a:rPr lang="en-US" sz="2000" b="1" u="sng" dirty="0">
                <a:effectLst/>
                <a:latin typeface="Times New Roman" panose="02020603050405020304" pitchFamily="18" charset="0"/>
                <a:ea typeface="Calibri" panose="020F0502020204030204" pitchFamily="34" charset="0"/>
                <a:cs typeface="Arial" panose="020B0604020202020204" pitchFamily="34" charset="0"/>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Times New Roman" panose="02020603050405020304" pitchFamily="18" charset="0"/>
              </a:rPr>
              <a:t>توجد نماذج مختلفة لهذه المركبات، ومنها ا لنموذج الموضّح الذي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یتم</a:t>
            </a:r>
            <a:r>
              <a:rPr lang="ar-SA" sz="2000" dirty="0">
                <a:effectLst/>
                <a:latin typeface="Calibri" panose="020F0502020204030204" pitchFamily="34" charset="0"/>
                <a:ea typeface="Calibri" panose="020F0502020204030204" pitchFamily="34" charset="0"/>
                <a:cs typeface="Times New Roman" panose="02020603050405020304" pitchFamily="18" charset="0"/>
              </a:rPr>
              <a:t> بوساطته إجراء الحراثة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الأساسیة</a:t>
            </a:r>
            <a:r>
              <a:rPr lang="ar-SA" sz="2000" dirty="0">
                <a:effectLst/>
                <a:latin typeface="Calibri" panose="020F0502020204030204" pitchFamily="34" charset="0"/>
                <a:ea typeface="Calibri" panose="020F0502020204030204" pitchFamily="34" charset="0"/>
                <a:cs typeface="Times New Roman" panose="02020603050405020304" pitchFamily="18" charset="0"/>
              </a:rPr>
              <a:t> بأحد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المحاریث</a:t>
            </a:r>
            <a:r>
              <a:rPr lang="ar-SA" sz="2000" dirty="0">
                <a:effectLst/>
                <a:latin typeface="Calibri" panose="020F0502020204030204" pitchFamily="34" charset="0"/>
                <a:ea typeface="Calibri" panose="020F0502020204030204" pitchFamily="34" charset="0"/>
                <a:cs typeface="Times New Roman" panose="02020603050405020304" pitchFamily="18" charset="0"/>
              </a:rPr>
              <a:t>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المطرحیة</a:t>
            </a:r>
            <a:r>
              <a:rPr lang="ar-SA" sz="2000" dirty="0">
                <a:effectLst/>
                <a:latin typeface="Calibri" panose="020F0502020204030204" pitchFamily="34" charset="0"/>
                <a:ea typeface="Calibri" panose="020F0502020204030204" pitchFamily="34" charset="0"/>
                <a:cs typeface="Times New Roman" panose="02020603050405020304" pitchFamily="18" charset="0"/>
              </a:rPr>
              <a:t>،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وتكسیر</a:t>
            </a:r>
            <a:r>
              <a:rPr lang="ar-SA" sz="2000" dirty="0">
                <a:effectLst/>
                <a:latin typeface="Calibri" panose="020F0502020204030204" pitchFamily="34" charset="0"/>
                <a:ea typeface="Calibri" panose="020F0502020204030204" pitchFamily="34" charset="0"/>
                <a:cs typeface="Times New Roman" panose="02020603050405020304" pitchFamily="18" charset="0"/>
              </a:rPr>
              <a:t> الكتل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الترابیة</a:t>
            </a:r>
            <a:r>
              <a:rPr lang="ar-SA" sz="2000" dirty="0">
                <a:effectLst/>
                <a:latin typeface="Calibri" panose="020F0502020204030204" pitchFamily="34" charset="0"/>
                <a:ea typeface="Calibri" panose="020F0502020204030204" pitchFamily="34" charset="0"/>
                <a:cs typeface="Times New Roman" panose="02020603050405020304" pitchFamily="18" charset="0"/>
              </a:rPr>
              <a:t> التي تتكون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نتیجة</a:t>
            </a:r>
            <a:r>
              <a:rPr lang="ar-SA" sz="2000" dirty="0">
                <a:effectLst/>
                <a:latin typeface="Calibri" panose="020F0502020204030204" pitchFamily="34" charset="0"/>
                <a:ea typeface="Calibri" panose="020F0502020204030204" pitchFamily="34" charset="0"/>
                <a:cs typeface="Times New Roman" panose="02020603050405020304" pitchFamily="18" charset="0"/>
              </a:rPr>
              <a:t> للحراثة، وكبسها في التربة،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وتسویة</a:t>
            </a:r>
            <a:r>
              <a:rPr lang="ar-SA" sz="2000" dirty="0">
                <a:effectLst/>
                <a:latin typeface="Calibri" panose="020F0502020204030204" pitchFamily="34" charset="0"/>
                <a:ea typeface="Calibri" panose="020F0502020204030204" pitchFamily="34" charset="0"/>
                <a:cs typeface="Times New Roman" panose="02020603050405020304" pitchFamily="18" charset="0"/>
              </a:rPr>
              <a:t> سطح التربة باستخدام مشط مركب مكوّ ن من مشط قرصي في المجموعة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الأمامیة</a:t>
            </a:r>
            <a:r>
              <a:rPr lang="ar-SA" sz="2000" dirty="0">
                <a:effectLst/>
                <a:latin typeface="Calibri" panose="020F0502020204030204" pitchFamily="34" charset="0"/>
                <a:ea typeface="Calibri" panose="020F0502020204030204" pitchFamily="34" charset="0"/>
                <a:cs typeface="Times New Roman" panose="02020603050405020304" pitchFamily="18" charset="0"/>
              </a:rPr>
              <a:t>، وفي المجموعة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الخلفیة</a:t>
            </a:r>
            <a:r>
              <a:rPr lang="ar-SA" sz="2000" dirty="0">
                <a:effectLst/>
                <a:latin typeface="Calibri" panose="020F0502020204030204" pitchFamily="34" charset="0"/>
                <a:ea typeface="Calibri" panose="020F0502020204030204" pitchFamily="34" charset="0"/>
                <a:cs typeface="Times New Roman" panose="02020603050405020304" pitchFamily="18" charset="0"/>
              </a:rPr>
              <a:t> مرداس مجعد أو مهمازي (وحدة آلات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لتنفیذ</a:t>
            </a:r>
            <a:r>
              <a:rPr lang="ar-SA" sz="2000" dirty="0">
                <a:effectLst/>
                <a:latin typeface="Calibri" panose="020F0502020204030204" pitchFamily="34" charset="0"/>
                <a:ea typeface="Calibri" panose="020F0502020204030204" pitchFamily="34" charset="0"/>
                <a:cs typeface="Times New Roman" panose="02020603050405020304" pitchFamily="18" charset="0"/>
              </a:rPr>
              <a:t> حراثة،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وتمشیط</a:t>
            </a:r>
            <a:r>
              <a:rPr lang="ar-SA" sz="2000" dirty="0">
                <a:effectLst/>
                <a:latin typeface="Calibri" panose="020F0502020204030204" pitchFamily="34" charset="0"/>
                <a:ea typeface="Calibri" panose="020F0502020204030204" pitchFamily="34" charset="0"/>
                <a:cs typeface="Times New Roman" panose="02020603050405020304" pitchFamily="18" charset="0"/>
              </a:rPr>
              <a:t>، وردس).</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ar-IQ" dirty="0"/>
          </a:p>
          <a:p>
            <a:pPr marL="0" indent="0" algn="r">
              <a:buNone/>
            </a:pPr>
            <a:endParaRPr lang="ar-IQ" dirty="0"/>
          </a:p>
          <a:p>
            <a:pPr marL="0" indent="0" algn="r">
              <a:buNone/>
            </a:pPr>
            <a:endParaRPr lang="ar-IQ" dirty="0"/>
          </a:p>
          <a:p>
            <a:pPr marL="0" indent="0" algn="r">
              <a:buNone/>
            </a:pPr>
            <a:endParaRPr lang="ar-IQ" dirty="0"/>
          </a:p>
          <a:p>
            <a:pPr marL="0" indent="0" algn="r">
              <a:buNone/>
            </a:pPr>
            <a:endParaRPr lang="ar-IQ" dirty="0"/>
          </a:p>
          <a:p>
            <a:pPr marL="0" indent="0" algn="r">
              <a:buNone/>
            </a:pPr>
            <a:endParaRPr lang="ar-IQ" dirty="0"/>
          </a:p>
          <a:p>
            <a:pPr marL="0" indent="0" algn="r">
              <a:buNone/>
            </a:pPr>
            <a:endParaRPr lang="ar-IQ" sz="1800" b="1" dirty="0">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ar-SA" sz="1400" b="1" dirty="0">
                <a:effectLst/>
                <a:latin typeface="Calibri" panose="020F0502020204030204" pitchFamily="34" charset="0"/>
                <a:ea typeface="Calibri" panose="020F0502020204030204" pitchFamily="34" charset="0"/>
                <a:cs typeface="Arial" panose="020B0604020202020204" pitchFamily="34" charset="0"/>
              </a:rPr>
              <a:t>مركب آلي مكون من: محراث مطرحي مع مشط قرصي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indent="0" algn="ctr" rtl="1">
              <a:buNone/>
            </a:pPr>
            <a:r>
              <a:rPr lang="en-US" sz="1400" b="1" dirty="0">
                <a:effectLst/>
                <a:latin typeface="Calibri" panose="020F0502020204030204" pitchFamily="34" charset="0"/>
                <a:ea typeface="Calibri" panose="020F0502020204030204" pitchFamily="34" charset="0"/>
                <a:cs typeface="Arial" panose="020B0604020202020204" pitchFamily="34" charset="0"/>
              </a:rPr>
              <a:t>1</a:t>
            </a:r>
            <a:r>
              <a:rPr lang="ar-SA" sz="1400" b="1" dirty="0">
                <a:effectLst/>
                <a:latin typeface="Calibri" panose="020F0502020204030204" pitchFamily="34" charset="0"/>
                <a:ea typeface="Calibri" panose="020F0502020204030204" pitchFamily="34" charset="0"/>
                <a:cs typeface="Arial" panose="020B0604020202020204" pitchFamily="34" charset="0"/>
              </a:rPr>
              <a:t> ،</a:t>
            </a:r>
            <a:r>
              <a:rPr lang="en-US" sz="1400" b="1" dirty="0">
                <a:effectLst/>
                <a:latin typeface="Calibri" panose="020F0502020204030204" pitchFamily="34" charset="0"/>
                <a:ea typeface="Calibri" panose="020F0502020204030204" pitchFamily="34" charset="0"/>
                <a:cs typeface="Arial" panose="020B0604020202020204" pitchFamily="34" charset="0"/>
              </a:rPr>
              <a:t>3</a:t>
            </a:r>
            <a:r>
              <a:rPr lang="ar-SA" sz="1400" b="1" dirty="0">
                <a:effectLst/>
                <a:latin typeface="Calibri" panose="020F0502020204030204" pitchFamily="34" charset="0"/>
                <a:ea typeface="Calibri" panose="020F0502020204030204" pitchFamily="34" charset="0"/>
                <a:cs typeface="Arial" panose="020B0604020202020204" pitchFamily="34" charset="0"/>
              </a:rPr>
              <a:t>أقراص، 2 -</a:t>
            </a:r>
            <a:r>
              <a:rPr lang="ar-SA" sz="1400" b="1" dirty="0" err="1">
                <a:effectLst/>
                <a:latin typeface="Calibri" panose="020F0502020204030204" pitchFamily="34" charset="0"/>
                <a:ea typeface="Calibri" panose="020F0502020204030204" pitchFamily="34" charset="0"/>
                <a:cs typeface="Arial" panose="020B0604020202020204" pitchFamily="34" charset="0"/>
              </a:rPr>
              <a:t>صنادیق</a:t>
            </a:r>
            <a:r>
              <a:rPr lang="ar-SA" sz="1400" b="1" dirty="0">
                <a:effectLst/>
                <a:latin typeface="Calibri" panose="020F0502020204030204" pitchFamily="34" charset="0"/>
                <a:ea typeface="Calibri" panose="020F0502020204030204" pitchFamily="34" charset="0"/>
                <a:cs typeface="Arial" panose="020B0604020202020204" pitchFamily="34" charset="0"/>
              </a:rPr>
              <a:t> </a:t>
            </a:r>
            <a:r>
              <a:rPr lang="ar-SA" sz="1400" b="1" dirty="0" err="1">
                <a:effectLst/>
                <a:latin typeface="Calibri" panose="020F0502020204030204" pitchFamily="34" charset="0"/>
                <a:ea typeface="Calibri" panose="020F0502020204030204" pitchFamily="34" charset="0"/>
                <a:cs typeface="Arial" panose="020B0604020202020204" pitchFamily="34" charset="0"/>
              </a:rPr>
              <a:t>خشبیة</a:t>
            </a:r>
            <a:r>
              <a:rPr lang="ar-SA" sz="1400" b="1" dirty="0">
                <a:effectLst/>
                <a:latin typeface="Calibri" panose="020F0502020204030204" pitchFamily="34" charset="0"/>
                <a:ea typeface="Calibri" panose="020F0502020204030204" pitchFamily="34" charset="0"/>
                <a:cs typeface="Arial" panose="020B0604020202020204" pitchFamily="34" charset="0"/>
              </a:rPr>
              <a:t>، 4–محراث مطرحي</a:t>
            </a:r>
            <a:endParaRPr lang="en-US" sz="2000" dirty="0"/>
          </a:p>
        </p:txBody>
      </p:sp>
      <p:pic>
        <p:nvPicPr>
          <p:cNvPr id="4" name="صورة 5">
            <a:extLst>
              <a:ext uri="{FF2B5EF4-FFF2-40B4-BE49-F238E27FC236}">
                <a16:creationId xmlns:a16="http://schemas.microsoft.com/office/drawing/2014/main" id="{7F48D1C3-D7F7-8C4C-3C67-4CB2B36215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4857" y="2492828"/>
            <a:ext cx="8077200" cy="3069771"/>
          </a:xfrm>
          <a:prstGeom prst="rect">
            <a:avLst/>
          </a:prstGeom>
          <a:noFill/>
          <a:ln>
            <a:noFill/>
          </a:ln>
        </p:spPr>
      </p:pic>
    </p:spTree>
    <p:extLst>
      <p:ext uri="{BB962C8B-B14F-4D97-AF65-F5344CB8AC3E}">
        <p14:creationId xmlns:p14="http://schemas.microsoft.com/office/powerpoint/2010/main" val="35677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67BF9-127E-E849-F2B9-C3F3FB36D551}"/>
              </a:ext>
            </a:extLst>
          </p:cNvPr>
          <p:cNvSpPr>
            <a:spLocks noGrp="1"/>
          </p:cNvSpPr>
          <p:nvPr>
            <p:ph idx="1"/>
          </p:nvPr>
        </p:nvSpPr>
        <p:spPr>
          <a:xfrm>
            <a:off x="838200" y="772886"/>
            <a:ext cx="10515600" cy="5404077"/>
          </a:xfrm>
        </p:spPr>
        <p:txBody>
          <a:bodyPr>
            <a:normAutofit/>
          </a:bodyPr>
          <a:lstStyle/>
          <a:p>
            <a:pPr marL="0" marR="0" indent="0" algn="just" rtl="1">
              <a:lnSpc>
                <a:spcPct val="150000"/>
              </a:lnSpc>
              <a:spcBef>
                <a:spcPts val="0"/>
              </a:spcBef>
              <a:spcAft>
                <a:spcPts val="0"/>
              </a:spcAft>
              <a:buNone/>
            </a:pPr>
            <a:r>
              <a:rPr lang="ar-IQ" sz="1800" b="1" dirty="0">
                <a:effectLst/>
                <a:latin typeface="Calibri" panose="020F0502020204030204" pitchFamily="34" charset="0"/>
                <a:ea typeface="Calibri" panose="020F0502020204030204" pitchFamily="34" charset="0"/>
                <a:cs typeface="Times New Roman" panose="02020603050405020304" pitchFamily="18" charset="0"/>
              </a:rPr>
              <a:t>2</a:t>
            </a:r>
            <a:r>
              <a:rPr lang="ar-SA" sz="1800" b="1" dirty="0">
                <a:effectLst/>
                <a:latin typeface="Calibri" panose="020F0502020204030204" pitchFamily="34" charset="0"/>
                <a:ea typeface="Calibri" panose="020F0502020204030204" pitchFamily="34" charset="0"/>
                <a:cs typeface="Times New Roman" panose="02020603050405020304" pitchFamily="18" charset="0"/>
              </a:rPr>
              <a:t>-</a:t>
            </a:r>
            <a:r>
              <a:rPr lang="ar-SA"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ar-SA" sz="2000" b="1" u="sng" dirty="0">
                <a:effectLst/>
                <a:latin typeface="Calibri" panose="020F0502020204030204" pitchFamily="34" charset="0"/>
                <a:ea typeface="Calibri" panose="020F0502020204030204" pitchFamily="34" charset="0"/>
                <a:cs typeface="Times New Roman" panose="02020603050405020304" pitchFamily="18" charset="0"/>
              </a:rPr>
              <a:t>مركبات </a:t>
            </a:r>
            <a:r>
              <a:rPr lang="ar-SA" sz="2000" b="1" u="sng" dirty="0" err="1">
                <a:effectLst/>
                <a:latin typeface="Calibri" panose="020F0502020204030204" pitchFamily="34" charset="0"/>
                <a:ea typeface="Calibri" panose="020F0502020204030204" pitchFamily="34" charset="0"/>
                <a:cs typeface="Times New Roman" panose="02020603050405020304" pitchFamily="18" charset="0"/>
              </a:rPr>
              <a:t>آلیة</a:t>
            </a:r>
            <a:r>
              <a:rPr lang="ar-SA" sz="2000" b="1" u="sng" dirty="0">
                <a:effectLst/>
                <a:latin typeface="Calibri" panose="020F0502020204030204" pitchFamily="34" charset="0"/>
                <a:ea typeface="Calibri" panose="020F0502020204030204" pitchFamily="34" charset="0"/>
                <a:cs typeface="Times New Roman" panose="02020603050405020304" pitchFamily="18" charset="0"/>
              </a:rPr>
              <a:t> </a:t>
            </a:r>
            <a:r>
              <a:rPr lang="ar-SA" sz="2000" b="1" u="sng" dirty="0" err="1">
                <a:effectLst/>
                <a:latin typeface="Calibri" panose="020F0502020204030204" pitchFamily="34" charset="0"/>
                <a:ea typeface="Calibri" panose="020F0502020204030204" pitchFamily="34" charset="0"/>
                <a:cs typeface="Times New Roman" panose="02020603050405020304" pitchFamily="18" charset="0"/>
              </a:rPr>
              <a:t>لتجهیز</a:t>
            </a:r>
            <a:r>
              <a:rPr lang="ar-SA" sz="2000" b="1" u="sng" dirty="0">
                <a:effectLst/>
                <a:latin typeface="Calibri" panose="020F0502020204030204" pitchFamily="34" charset="0"/>
                <a:ea typeface="Calibri" panose="020F0502020204030204" pitchFamily="34" charset="0"/>
                <a:cs typeface="Times New Roman" panose="02020603050405020304" pitchFamily="18" charset="0"/>
              </a:rPr>
              <a:t> الأرض للزراعة قبل البذر</a:t>
            </a:r>
            <a:r>
              <a:rPr lang="ar-IQ" sz="2000" b="1" u="sng" dirty="0">
                <a:effectLst/>
                <a:latin typeface="Calibri" panose="020F0502020204030204" pitchFamily="34" charset="0"/>
                <a:ea typeface="Calibri" panose="020F0502020204030204" pitchFamily="34" charset="0"/>
                <a:cs typeface="Times New Roman" panose="02020603050405020304" pitchFamily="18" charset="0"/>
              </a:rPr>
              <a:t>:</a:t>
            </a:r>
            <a:r>
              <a:rPr lang="ar-IQ" sz="2000" dirty="0">
                <a:effectLst/>
                <a:latin typeface="Calibri" panose="020F0502020204030204" pitchFamily="34" charset="0"/>
                <a:ea typeface="Calibri" panose="020F0502020204030204" pitchFamily="34" charset="0"/>
                <a:cs typeface="Times New Roman" panose="02020603050405020304" pitchFamily="18" charset="0"/>
              </a:rPr>
              <a:t>  </a:t>
            </a:r>
            <a:r>
              <a:rPr lang="ar-SA" sz="2000" dirty="0">
                <a:effectLst/>
                <a:latin typeface="Calibri" panose="020F0502020204030204" pitchFamily="34" charset="0"/>
                <a:ea typeface="Calibri" panose="020F0502020204030204" pitchFamily="34" charset="0"/>
                <a:cs typeface="Times New Roman" panose="02020603050405020304" pitchFamily="18" charset="0"/>
              </a:rPr>
              <a:t>وتضم هذه المركبات معدات لحراثة التربة قبل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عملیة</a:t>
            </a:r>
            <a:r>
              <a:rPr lang="ar-SA" sz="2000" dirty="0">
                <a:effectLst/>
                <a:latin typeface="Calibri" panose="020F0502020204030204" pitchFamily="34" charset="0"/>
                <a:ea typeface="Calibri" panose="020F0502020204030204" pitchFamily="34" charset="0"/>
                <a:cs typeface="Times New Roman" panose="02020603050405020304" pitchFamily="18" charset="0"/>
              </a:rPr>
              <a:t> البذر، وبمرور واحد لهذه الوحدة، فتقوم أسلحتها بخلخلة التربة،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وتقطیع</a:t>
            </a:r>
            <a:r>
              <a:rPr lang="ar-SA" sz="2000" dirty="0">
                <a:effectLst/>
                <a:latin typeface="Calibri" panose="020F0502020204030204" pitchFamily="34" charset="0"/>
                <a:ea typeface="Calibri" panose="020F0502020204030204" pitchFamily="34" charset="0"/>
                <a:cs typeface="Times New Roman" panose="02020603050405020304" pitchFamily="18" charset="0"/>
              </a:rPr>
              <a:t>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بادرات</a:t>
            </a:r>
            <a:r>
              <a:rPr lang="ar-SA" sz="2000" dirty="0">
                <a:effectLst/>
                <a:latin typeface="Calibri" panose="020F0502020204030204" pitchFamily="34" charset="0"/>
                <a:ea typeface="Calibri" panose="020F0502020204030204" pitchFamily="34" charset="0"/>
                <a:cs typeface="Times New Roman" panose="02020603050405020304" pitchFamily="18" charset="0"/>
              </a:rPr>
              <a:t> الأعشاب، وعادة تتعمّق أسلحتها حتى 15سم، كما تقوم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بتكسیر</a:t>
            </a:r>
            <a:r>
              <a:rPr lang="ar-SA" sz="2000" dirty="0">
                <a:effectLst/>
                <a:latin typeface="Calibri" panose="020F0502020204030204" pitchFamily="34" charset="0"/>
                <a:ea typeface="Calibri" panose="020F0502020204030204" pitchFamily="34" charset="0"/>
                <a:cs typeface="Times New Roman" panose="02020603050405020304" pitchFamily="18" charset="0"/>
              </a:rPr>
              <a:t> الكتل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الترابیة</a:t>
            </a:r>
            <a:r>
              <a:rPr lang="ar-SA" sz="2000" dirty="0">
                <a:effectLst/>
                <a:latin typeface="Calibri" panose="020F0502020204030204" pitchFamily="34" charset="0"/>
                <a:ea typeface="Calibri" panose="020F0502020204030204" pitchFamily="34" charset="0"/>
                <a:cs typeface="Times New Roman" panose="02020603050405020304" pitchFamily="18" charset="0"/>
              </a:rPr>
              <a:t>، ودحل التربة،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وتسویة</a:t>
            </a:r>
            <a:r>
              <a:rPr lang="ar-SA" sz="2000" dirty="0">
                <a:effectLst/>
                <a:latin typeface="Calibri" panose="020F0502020204030204" pitchFamily="34" charset="0"/>
                <a:ea typeface="Calibri" panose="020F0502020204030204" pitchFamily="34" charset="0"/>
                <a:cs typeface="Times New Roman" panose="02020603050405020304" pitchFamily="18" charset="0"/>
              </a:rPr>
              <a:t> سطحها، والوحدة تضم مشطاً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قرصیّ</a:t>
            </a:r>
            <a:r>
              <a:rPr lang="ar-SA" sz="2000" dirty="0">
                <a:effectLst/>
                <a:latin typeface="Calibri" panose="020F0502020204030204" pitchFamily="34" charset="0"/>
                <a:ea typeface="Calibri" panose="020F0502020204030204" pitchFamily="34" charset="0"/>
                <a:cs typeface="Times New Roman" panose="02020603050405020304" pitchFamily="18" charset="0"/>
              </a:rPr>
              <a:t>  وأسلحة حفّارة، وعارضة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تسویة</a:t>
            </a:r>
            <a:r>
              <a:rPr lang="ar-SA" sz="2000" dirty="0">
                <a:effectLst/>
                <a:latin typeface="Calibri" panose="020F0502020204030204" pitchFamily="34" charset="0"/>
                <a:ea typeface="Calibri" panose="020F0502020204030204" pitchFamily="34" charset="0"/>
                <a:cs typeface="Times New Roman" panose="02020603050405020304" pitchFamily="18" charset="0"/>
              </a:rPr>
              <a:t>، ومهراساً</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endParaRPr lang="ar-IQ" sz="20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endParaRPr lang="ar-IQ" sz="2000" dirty="0">
              <a:latin typeface="Times New Roman" panose="02020603050405020304" pitchFamily="18"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endParaRPr lang="ar-IQ" sz="20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endParaRPr lang="ar-IQ" sz="2000" dirty="0">
              <a:latin typeface="Times New Roman" panose="02020603050405020304" pitchFamily="18"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endParaRPr lang="ar-IQ" sz="20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endParaRPr lang="ar-IQ" sz="2000" dirty="0">
              <a:latin typeface="Times New Roman" panose="02020603050405020304" pitchFamily="18"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endParaRPr lang="ar-IQ" sz="2000" dirty="0">
              <a:latin typeface="Times New Roman" panose="02020603050405020304" pitchFamily="18"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endParaRPr lang="ar-IQ" sz="20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gn="ctr" rtl="1">
              <a:lnSpc>
                <a:spcPct val="150000"/>
              </a:lnSpc>
              <a:spcBef>
                <a:spcPts val="0"/>
              </a:spcBef>
              <a:spcAft>
                <a:spcPts val="0"/>
              </a:spcAft>
              <a:buNone/>
            </a:pPr>
            <a:r>
              <a:rPr lang="ar-SA" sz="1400" b="1" dirty="0">
                <a:effectLst/>
                <a:latin typeface="Calibri" panose="020F0502020204030204" pitchFamily="34" charset="0"/>
                <a:ea typeface="Calibri" panose="020F0502020204030204" pitchFamily="34" charset="0"/>
                <a:cs typeface="Times New Roman" panose="02020603050405020304" pitchFamily="18" charset="0"/>
              </a:rPr>
              <a:t>مركب آلي مكون من: مشط قرصي + أسلحة حفارة+ عارضة </a:t>
            </a:r>
            <a:r>
              <a:rPr lang="ar-SA" sz="1400" b="1" dirty="0" err="1">
                <a:effectLst/>
                <a:latin typeface="Calibri" panose="020F0502020204030204" pitchFamily="34" charset="0"/>
                <a:ea typeface="Calibri" panose="020F0502020204030204" pitchFamily="34" charset="0"/>
                <a:cs typeface="Times New Roman" panose="02020603050405020304" pitchFamily="18" charset="0"/>
              </a:rPr>
              <a:t>تسویة</a:t>
            </a:r>
            <a:r>
              <a:rPr lang="ar-SA" sz="1400" b="1" dirty="0">
                <a:effectLst/>
                <a:latin typeface="Calibri" panose="020F0502020204030204" pitchFamily="34" charset="0"/>
                <a:ea typeface="Calibri" panose="020F0502020204030204" pitchFamily="34" charset="0"/>
                <a:cs typeface="Times New Roman" panose="02020603050405020304" pitchFamily="18" charset="0"/>
              </a:rPr>
              <a:t>+ مهراس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ctr" rtl="1">
              <a:lnSpc>
                <a:spcPct val="150000"/>
              </a:lnSpc>
              <a:spcBef>
                <a:spcPts val="0"/>
              </a:spcBef>
              <a:spcAft>
                <a:spcPts val="0"/>
              </a:spcAft>
              <a:buNone/>
            </a:pPr>
            <a:r>
              <a:rPr lang="ar-SA" sz="1400" b="1" dirty="0">
                <a:effectLst/>
                <a:latin typeface="Calibri" panose="020F0502020204030204" pitchFamily="34" charset="0"/>
                <a:ea typeface="Calibri" panose="020F0502020204030204" pitchFamily="34" charset="0"/>
                <a:cs typeface="Times New Roman" panose="02020603050405020304" pitchFamily="18" charset="0"/>
              </a:rPr>
              <a:t>1- </a:t>
            </a:r>
            <a:r>
              <a:rPr lang="ar-SA" sz="1400" b="1" dirty="0" err="1">
                <a:effectLst/>
                <a:latin typeface="Calibri" panose="020F0502020204030204" pitchFamily="34" charset="0"/>
                <a:ea typeface="Calibri" panose="020F0502020204030204" pitchFamily="34" charset="0"/>
                <a:cs typeface="Times New Roman" panose="02020603050405020304" pitchFamily="18" charset="0"/>
              </a:rPr>
              <a:t>هیكل</a:t>
            </a:r>
            <a:r>
              <a:rPr lang="ar-SA" sz="1400" b="1" dirty="0">
                <a:effectLst/>
                <a:latin typeface="Calibri" panose="020F0502020204030204" pitchFamily="34" charset="0"/>
                <a:ea typeface="Calibri" panose="020F0502020204030204" pitchFamily="34" charset="0"/>
                <a:cs typeface="Times New Roman" panose="02020603050405020304" pitchFamily="18" charset="0"/>
              </a:rPr>
              <a:t>،    2–مشط قرصي، 3–أسلحة لمحراث حفار مسطح، 4–</a:t>
            </a:r>
            <a:r>
              <a:rPr lang="ar-SA" sz="1400" b="1" dirty="0" err="1">
                <a:effectLst/>
                <a:latin typeface="Calibri" panose="020F0502020204030204" pitchFamily="34" charset="0"/>
                <a:ea typeface="Calibri" panose="020F0502020204030204" pitchFamily="34" charset="0"/>
                <a:cs typeface="Times New Roman" panose="02020603050405020304" pitchFamily="18" charset="0"/>
              </a:rPr>
              <a:t>آلیة</a:t>
            </a:r>
            <a:r>
              <a:rPr lang="ar-SA" sz="1400" b="1" dirty="0">
                <a:effectLst/>
                <a:latin typeface="Calibri" panose="020F0502020204030204" pitchFamily="34" charset="0"/>
                <a:ea typeface="Calibri" panose="020F0502020204030204" pitchFamily="34" charset="0"/>
                <a:cs typeface="Times New Roman" panose="02020603050405020304" pitchFamily="18" charset="0"/>
              </a:rPr>
              <a:t> </a:t>
            </a:r>
            <a:r>
              <a:rPr lang="ar-SA" sz="1400" b="1" dirty="0" err="1">
                <a:effectLst/>
                <a:latin typeface="Calibri" panose="020F0502020204030204" pitchFamily="34" charset="0"/>
                <a:ea typeface="Calibri" panose="020F0502020204030204" pitchFamily="34" charset="0"/>
                <a:cs typeface="Times New Roman" panose="02020603050405020304" pitchFamily="18" charset="0"/>
              </a:rPr>
              <a:t>تسویة</a:t>
            </a:r>
            <a:r>
              <a:rPr lang="ar-SA" sz="1400" b="1" dirty="0">
                <a:effectLst/>
                <a:latin typeface="Calibri" panose="020F0502020204030204" pitchFamily="34" charset="0"/>
                <a:ea typeface="Calibri" panose="020F0502020204030204" pitchFamily="34" charset="0"/>
                <a:cs typeface="Times New Roman" panose="02020603050405020304" pitchFamily="18" charset="0"/>
              </a:rPr>
              <a:t>، 5 -مهراس،6 -</a:t>
            </a:r>
            <a:r>
              <a:rPr lang="ar-SA" sz="1400" b="1" dirty="0" err="1">
                <a:effectLst/>
                <a:latin typeface="Calibri" panose="020F0502020204030204" pitchFamily="34" charset="0"/>
                <a:ea typeface="Calibri" panose="020F0502020204030204" pitchFamily="34" charset="0"/>
                <a:cs typeface="Times New Roman" panose="02020603050405020304" pitchFamily="18" charset="0"/>
              </a:rPr>
              <a:t>صنادیق</a:t>
            </a:r>
            <a:r>
              <a:rPr lang="ar-SA" sz="1400" b="1" dirty="0">
                <a:effectLst/>
                <a:latin typeface="Calibri" panose="020F0502020204030204" pitchFamily="34" charset="0"/>
                <a:ea typeface="Calibri" panose="020F0502020204030204" pitchFamily="34" charset="0"/>
                <a:cs typeface="Times New Roman" panose="02020603050405020304" pitchFamily="18" charset="0"/>
              </a:rPr>
              <a:t> </a:t>
            </a:r>
            <a:r>
              <a:rPr lang="ar-SA" sz="1400" b="1" dirty="0" err="1">
                <a:effectLst/>
                <a:latin typeface="Calibri" panose="020F0502020204030204" pitchFamily="34" charset="0"/>
                <a:ea typeface="Calibri" panose="020F0502020204030204" pitchFamily="34" charset="0"/>
                <a:cs typeface="Times New Roman" panose="02020603050405020304" pitchFamily="18" charset="0"/>
              </a:rPr>
              <a:t>خشبیة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4">
            <a:extLst>
              <a:ext uri="{FF2B5EF4-FFF2-40B4-BE49-F238E27FC236}">
                <a16:creationId xmlns:a16="http://schemas.microsoft.com/office/drawing/2014/main" id="{2524A3D8-9784-3D3C-4EB4-B9D1BA8997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5457" y="2700338"/>
            <a:ext cx="5424487" cy="2611892"/>
          </a:xfrm>
          <a:prstGeom prst="rect">
            <a:avLst/>
          </a:prstGeom>
          <a:noFill/>
          <a:ln>
            <a:noFill/>
          </a:ln>
        </p:spPr>
      </p:pic>
    </p:spTree>
    <p:extLst>
      <p:ext uri="{BB962C8B-B14F-4D97-AF65-F5344CB8AC3E}">
        <p14:creationId xmlns:p14="http://schemas.microsoft.com/office/powerpoint/2010/main" val="212164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7CC3C4-E78A-115A-5D86-8EC9D8E20906}"/>
              </a:ext>
            </a:extLst>
          </p:cNvPr>
          <p:cNvSpPr>
            <a:spLocks noGrp="1"/>
          </p:cNvSpPr>
          <p:nvPr>
            <p:ph idx="1"/>
          </p:nvPr>
        </p:nvSpPr>
        <p:spPr>
          <a:xfrm>
            <a:off x="838200" y="805543"/>
            <a:ext cx="10515600" cy="5687332"/>
          </a:xfrm>
        </p:spPr>
        <p:txBody>
          <a:bodyPr/>
          <a:lstStyle/>
          <a:p>
            <a:pPr marL="0" indent="0" algn="r">
              <a:lnSpc>
                <a:spcPct val="150000"/>
              </a:lnSpc>
              <a:buNone/>
            </a:pPr>
            <a:r>
              <a:rPr lang="ar-IQ" sz="1800" b="1" dirty="0">
                <a:effectLst/>
                <a:ea typeface="Calibri" panose="020F0502020204030204" pitchFamily="34" charset="0"/>
                <a:cs typeface="Times New Roman" panose="02020603050405020304" pitchFamily="18" charset="0"/>
              </a:rPr>
              <a:t>3</a:t>
            </a:r>
            <a:r>
              <a:rPr lang="ar-SA" sz="1800" b="1" dirty="0">
                <a:effectLst/>
                <a:ea typeface="Calibri" panose="020F0502020204030204" pitchFamily="34" charset="0"/>
                <a:cs typeface="Times New Roman" panose="02020603050405020304" pitchFamily="18" charset="0"/>
              </a:rPr>
              <a:t>-</a:t>
            </a:r>
            <a:r>
              <a:rPr lang="ar-SA" sz="1800" dirty="0">
                <a:effectLst/>
                <a:ea typeface="Calibri" panose="020F0502020204030204" pitchFamily="34" charset="0"/>
                <a:cs typeface="Times New Roman" panose="02020603050405020304" pitchFamily="18" charset="0"/>
              </a:rPr>
              <a:t> </a:t>
            </a:r>
            <a:r>
              <a:rPr lang="ar-SA" sz="2000" b="1" u="sng" dirty="0">
                <a:effectLst/>
                <a:ea typeface="Calibri" panose="020F0502020204030204" pitchFamily="34" charset="0"/>
                <a:cs typeface="Times New Roman" panose="02020603050405020304" pitchFamily="18" charset="0"/>
              </a:rPr>
              <a:t>مركبات </a:t>
            </a:r>
            <a:r>
              <a:rPr lang="ar-SA" sz="2000" b="1" u="sng" dirty="0" err="1">
                <a:effectLst/>
                <a:ea typeface="Calibri" panose="020F0502020204030204" pitchFamily="34" charset="0"/>
                <a:cs typeface="Times New Roman" panose="02020603050405020304" pitchFamily="18" charset="0"/>
              </a:rPr>
              <a:t>آلیة</a:t>
            </a:r>
            <a:r>
              <a:rPr lang="ar-SA" sz="2000" b="1" u="sng" dirty="0">
                <a:effectLst/>
                <a:ea typeface="Calibri" panose="020F0502020204030204" pitchFamily="34" charset="0"/>
                <a:cs typeface="Times New Roman" panose="02020603050405020304" pitchFamily="18" charset="0"/>
              </a:rPr>
              <a:t> للحراثة </a:t>
            </a:r>
            <a:r>
              <a:rPr lang="ar-SA" sz="2000" b="1" u="sng" dirty="0" err="1">
                <a:effectLst/>
                <a:ea typeface="Calibri" panose="020F0502020204030204" pitchFamily="34" charset="0"/>
                <a:cs typeface="Times New Roman" panose="02020603050405020304" pitchFamily="18" charset="0"/>
              </a:rPr>
              <a:t>الأساسیة</a:t>
            </a:r>
            <a:r>
              <a:rPr lang="ar-SA" sz="2000" b="1" u="sng" dirty="0">
                <a:effectLst/>
                <a:ea typeface="Calibri" panose="020F0502020204030204" pitchFamily="34" charset="0"/>
                <a:cs typeface="Times New Roman" panose="02020603050405020304" pitchFamily="18" charset="0"/>
              </a:rPr>
              <a:t> قبل البذار ونثر السماد:</a:t>
            </a:r>
            <a:r>
              <a:rPr lang="ar-SA" sz="2000" dirty="0">
                <a:effectLst/>
                <a:ea typeface="Calibri" panose="020F0502020204030204" pitchFamily="34" charset="0"/>
                <a:cs typeface="Times New Roman" panose="02020603050405020304" pitchFamily="18" charset="0"/>
              </a:rPr>
              <a:t> تستخدم هذه المركبات عادةً لحراثة التربة قبل </a:t>
            </a:r>
            <a:r>
              <a:rPr lang="ar-SA" sz="2000" dirty="0" err="1">
                <a:effectLst/>
                <a:ea typeface="Calibri" panose="020F0502020204030204" pitchFamily="34" charset="0"/>
                <a:cs typeface="Times New Roman" panose="02020603050405020304" pitchFamily="18" charset="0"/>
              </a:rPr>
              <a:t>عملیة</a:t>
            </a:r>
            <a:r>
              <a:rPr lang="ar-SA" sz="2000" dirty="0">
                <a:effectLst/>
                <a:ea typeface="Calibri" panose="020F0502020204030204" pitchFamily="34" charset="0"/>
                <a:cs typeface="Times New Roman" panose="02020603050405020304" pitchFamily="18" charset="0"/>
              </a:rPr>
              <a:t> البذر، و رش السماد السائل. وتتم هذه </a:t>
            </a:r>
            <a:r>
              <a:rPr lang="ar-SA" sz="2000" dirty="0" err="1">
                <a:effectLst/>
                <a:ea typeface="Calibri" panose="020F0502020204030204" pitchFamily="34" charset="0"/>
                <a:cs typeface="Times New Roman" panose="02020603050405020304" pitchFamily="18" charset="0"/>
              </a:rPr>
              <a:t>العملیة</a:t>
            </a:r>
            <a:r>
              <a:rPr lang="ar-SA" sz="2000" dirty="0">
                <a:effectLst/>
                <a:ea typeface="Calibri" panose="020F0502020204030204" pitchFamily="34" charset="0"/>
                <a:cs typeface="Times New Roman" panose="02020603050405020304" pitchFamily="18" charset="0"/>
              </a:rPr>
              <a:t> عادةً لزراعة </a:t>
            </a:r>
            <a:r>
              <a:rPr lang="ar-SA" sz="2000" dirty="0" err="1">
                <a:effectLst/>
                <a:ea typeface="Calibri" panose="020F0502020204030204" pitchFamily="34" charset="0"/>
                <a:cs typeface="Times New Roman" panose="02020603050405020304" pitchFamily="18" charset="0"/>
              </a:rPr>
              <a:t>المحاصیل</a:t>
            </a:r>
            <a:r>
              <a:rPr lang="ar-SA" sz="2000" dirty="0">
                <a:effectLst/>
                <a:ea typeface="Calibri" panose="020F0502020204030204" pitchFamily="34" charset="0"/>
                <a:cs typeface="Times New Roman" panose="02020603050405020304" pitchFamily="18" charset="0"/>
              </a:rPr>
              <a:t> </a:t>
            </a:r>
            <a:r>
              <a:rPr lang="ar-SA" sz="2000" dirty="0" err="1">
                <a:effectLst/>
                <a:ea typeface="Calibri" panose="020F0502020204030204" pitchFamily="34" charset="0"/>
                <a:cs typeface="Times New Roman" panose="02020603050405020304" pitchFamily="18" charset="0"/>
              </a:rPr>
              <a:t>الصناعیة</a:t>
            </a:r>
            <a:r>
              <a:rPr lang="ar-SA" sz="2000" dirty="0">
                <a:effectLst/>
                <a:ea typeface="Calibri" panose="020F0502020204030204" pitchFamily="34" charset="0"/>
                <a:cs typeface="Times New Roman" panose="02020603050405020304" pitchFamily="18" charset="0"/>
              </a:rPr>
              <a:t>، </a:t>
            </a:r>
            <a:r>
              <a:rPr lang="ar-SA" sz="2000" dirty="0" err="1">
                <a:effectLst/>
                <a:ea typeface="Calibri" panose="020F0502020204030204" pitchFamily="34" charset="0"/>
                <a:cs typeface="Times New Roman" panose="02020603050405020304" pitchFamily="18" charset="0"/>
              </a:rPr>
              <a:t>ومحاصیل</a:t>
            </a:r>
            <a:r>
              <a:rPr lang="ar-SA" sz="2000" dirty="0">
                <a:effectLst/>
                <a:ea typeface="Calibri" panose="020F0502020204030204" pitchFamily="34" charset="0"/>
                <a:cs typeface="Times New Roman" panose="02020603050405020304" pitchFamily="18" charset="0"/>
              </a:rPr>
              <a:t> الخضار. و </a:t>
            </a:r>
            <a:r>
              <a:rPr lang="ar-SA" sz="2000" dirty="0" err="1">
                <a:effectLst/>
                <a:ea typeface="Calibri" panose="020F0502020204030204" pitchFamily="34" charset="0"/>
                <a:cs typeface="Times New Roman" panose="02020603050405020304" pitchFamily="18" charset="0"/>
              </a:rPr>
              <a:t>یتكون</a:t>
            </a:r>
            <a:r>
              <a:rPr lang="ar-SA" sz="2000" dirty="0">
                <a:effectLst/>
                <a:ea typeface="Calibri" panose="020F0502020204030204" pitchFamily="34" charset="0"/>
                <a:cs typeface="Times New Roman" panose="02020603050405020304" pitchFamily="18" charset="0"/>
              </a:rPr>
              <a:t> المركب الآلي من مجموعة رش السماد السائل، ومحراث مطرحي أو حفار، بحسب الهدف من </a:t>
            </a:r>
            <a:r>
              <a:rPr lang="ar-SA" sz="2000" dirty="0" err="1">
                <a:effectLst/>
                <a:ea typeface="Calibri" panose="020F0502020204030204" pitchFamily="34" charset="0"/>
                <a:cs typeface="Times New Roman" panose="02020603050405020304" pitchFamily="18" charset="0"/>
              </a:rPr>
              <a:t>عملیة</a:t>
            </a:r>
            <a:r>
              <a:rPr lang="ar-SA" sz="2000" dirty="0">
                <a:effectLst/>
                <a:ea typeface="Calibri" panose="020F0502020204030204" pitchFamily="34" charset="0"/>
                <a:cs typeface="Times New Roman" panose="02020603050405020304" pitchFamily="18" charset="0"/>
              </a:rPr>
              <a:t> الحراثة ( </a:t>
            </a:r>
            <a:r>
              <a:rPr lang="ar-SA" sz="2000" dirty="0" err="1">
                <a:effectLst/>
                <a:ea typeface="Calibri" panose="020F0502020204030204" pitchFamily="34" charset="0"/>
                <a:cs typeface="Times New Roman" panose="02020603050405020304" pitchFamily="18" charset="0"/>
              </a:rPr>
              <a:t>أساسیة</a:t>
            </a:r>
            <a:r>
              <a:rPr lang="ar-SA" sz="2000" dirty="0">
                <a:effectLst/>
                <a:ea typeface="Calibri" panose="020F0502020204030204" pitchFamily="34" charset="0"/>
                <a:cs typeface="Times New Roman" panose="02020603050405020304" pitchFamily="18" charset="0"/>
              </a:rPr>
              <a:t> أم قبل البذر). </a:t>
            </a:r>
            <a:r>
              <a:rPr lang="ar-SA" sz="2000" dirty="0" err="1">
                <a:effectLst/>
                <a:ea typeface="Calibri" panose="020F0502020204030204" pitchFamily="34" charset="0"/>
                <a:cs typeface="Times New Roman" panose="02020603050405020304" pitchFamily="18" charset="0"/>
              </a:rPr>
              <a:t>ویتم</a:t>
            </a:r>
            <a:r>
              <a:rPr lang="ar-SA" sz="2000" dirty="0">
                <a:effectLst/>
                <a:ea typeface="Calibri" panose="020F0502020204030204" pitchFamily="34" charset="0"/>
                <a:cs typeface="Times New Roman" panose="02020603050405020304" pitchFamily="18" charset="0"/>
              </a:rPr>
              <a:t> ذلك عادةً بوجود آلة رش السماد السائل على </a:t>
            </a:r>
            <a:r>
              <a:rPr lang="ar-SA" sz="2000" dirty="0" err="1">
                <a:effectLst/>
                <a:ea typeface="Calibri" panose="020F0502020204030204" pitchFamily="34" charset="0"/>
                <a:cs typeface="Times New Roman" panose="02020603050405020304" pitchFamily="18" charset="0"/>
              </a:rPr>
              <a:t>الهیكل</a:t>
            </a:r>
            <a:r>
              <a:rPr lang="ar-SA" sz="2000" dirty="0">
                <a:effectLst/>
                <a:ea typeface="Calibri" panose="020F0502020204030204" pitchFamily="34" charset="0"/>
                <a:cs typeface="Times New Roman" panose="02020603050405020304" pitchFamily="18" charset="0"/>
              </a:rPr>
              <a:t> الأساسي للمحراث، وتمتد من الجهاز </a:t>
            </a:r>
            <a:r>
              <a:rPr lang="ar-SA" sz="2000" dirty="0" err="1">
                <a:effectLst/>
                <a:ea typeface="Calibri" panose="020F0502020204030204" pitchFamily="34" charset="0"/>
                <a:cs typeface="Times New Roman" panose="02020603050405020304" pitchFamily="18" charset="0"/>
              </a:rPr>
              <a:t>أنابیب</a:t>
            </a:r>
            <a:r>
              <a:rPr lang="ar-SA" sz="2000" dirty="0">
                <a:effectLst/>
                <a:ea typeface="Calibri" panose="020F0502020204030204" pitchFamily="34" charset="0"/>
                <a:cs typeface="Times New Roman" panose="02020603050405020304" pitchFamily="18" charset="0"/>
              </a:rPr>
              <a:t> إلى الجهة </a:t>
            </a:r>
            <a:r>
              <a:rPr lang="ar-SA" sz="2000" dirty="0" err="1">
                <a:effectLst/>
                <a:ea typeface="Calibri" panose="020F0502020204030204" pitchFamily="34" charset="0"/>
                <a:cs typeface="Times New Roman" panose="02020603050405020304" pitchFamily="18" charset="0"/>
              </a:rPr>
              <a:t>الخلفیة</a:t>
            </a:r>
            <a:r>
              <a:rPr lang="ar-SA" sz="2000" dirty="0">
                <a:effectLst/>
                <a:ea typeface="Calibri" panose="020F0502020204030204" pitchFamily="34" charset="0"/>
                <a:cs typeface="Times New Roman" panose="02020603050405020304" pitchFamily="18" charset="0"/>
              </a:rPr>
              <a:t> للسلاح </a:t>
            </a:r>
            <a:r>
              <a:rPr lang="ar-SA" sz="2000" dirty="0" err="1">
                <a:effectLst/>
                <a:ea typeface="Calibri" panose="020F0502020204030204" pitchFamily="34" charset="0"/>
                <a:cs typeface="Times New Roman" panose="02020603050405020304" pitchFamily="18" charset="0"/>
              </a:rPr>
              <a:t>حیث</a:t>
            </a:r>
            <a:r>
              <a:rPr lang="ar-SA" sz="2000" dirty="0">
                <a:effectLst/>
                <a:ea typeface="Calibri" panose="020F0502020204030204" pitchFamily="34" charset="0"/>
                <a:cs typeface="Times New Roman" panose="02020603050405020304" pitchFamily="18" charset="0"/>
              </a:rPr>
              <a:t> </a:t>
            </a:r>
            <a:r>
              <a:rPr lang="ar-SA" sz="2000" dirty="0" err="1">
                <a:effectLst/>
                <a:ea typeface="Calibri" panose="020F0502020204030204" pitchFamily="34" charset="0"/>
                <a:cs typeface="Times New Roman" panose="02020603050405020304" pitchFamily="18" charset="0"/>
              </a:rPr>
              <a:t>یتم</a:t>
            </a:r>
            <a:r>
              <a:rPr lang="ar-SA" sz="2000" dirty="0">
                <a:effectLst/>
                <a:ea typeface="Calibri" panose="020F0502020204030204" pitchFamily="34" charset="0"/>
                <a:cs typeface="Times New Roman" panose="02020603050405020304" pitchFamily="18" charset="0"/>
              </a:rPr>
              <a:t> رش السماد، وعادةً تستخدم </a:t>
            </a:r>
            <a:r>
              <a:rPr lang="ar-SA" sz="2000" dirty="0" err="1">
                <a:effectLst/>
                <a:ea typeface="Calibri" panose="020F0502020204030204" pitchFamily="34" charset="0"/>
                <a:cs typeface="Times New Roman" panose="02020603050405020304" pitchFamily="18" charset="0"/>
              </a:rPr>
              <a:t>لر</a:t>
            </a:r>
            <a:r>
              <a:rPr lang="ar-SA" sz="2000" dirty="0">
                <a:effectLst/>
                <a:ea typeface="Calibri" panose="020F0502020204030204" pitchFamily="34" charset="0"/>
                <a:cs typeface="Times New Roman" panose="02020603050405020304" pitchFamily="18" charset="0"/>
              </a:rPr>
              <a:t> ش السماد </a:t>
            </a:r>
            <a:r>
              <a:rPr lang="ar-IQ" sz="2000" dirty="0">
                <a:ea typeface="Calibri" panose="020F0502020204030204" pitchFamily="34" charset="0"/>
                <a:cs typeface="Times New Roman" panose="02020603050405020304" pitchFamily="18" charset="0"/>
              </a:rPr>
              <a:t>النيتروجيني</a:t>
            </a:r>
            <a:r>
              <a:rPr lang="ar-SA" sz="2000" dirty="0">
                <a:effectLst/>
                <a:ea typeface="Calibri" panose="020F0502020204030204" pitchFamily="34" charset="0"/>
                <a:cs typeface="Times New Roman" panose="02020603050405020304" pitchFamily="18" charset="0"/>
              </a:rPr>
              <a:t> ، </a:t>
            </a:r>
            <a:r>
              <a:rPr lang="ar-SA" sz="2000" dirty="0" err="1">
                <a:effectLst/>
                <a:ea typeface="Calibri" panose="020F0502020204030204" pitchFamily="34" charset="0"/>
                <a:cs typeface="Times New Roman" panose="02020603050405020304" pitchFamily="18" charset="0"/>
              </a:rPr>
              <a:t>فیتم</a:t>
            </a:r>
            <a:r>
              <a:rPr lang="ar-SA" sz="2000" dirty="0">
                <a:effectLst/>
                <a:ea typeface="Calibri" panose="020F0502020204030204" pitchFamily="34" charset="0"/>
                <a:cs typeface="Times New Roman" panose="02020603050405020304" pitchFamily="18" charset="0"/>
              </a:rPr>
              <a:t> طمره مباشرةً، </a:t>
            </a:r>
            <a:r>
              <a:rPr lang="ar-SA" sz="2000" dirty="0" err="1">
                <a:effectLst/>
                <a:ea typeface="Calibri" panose="020F0502020204030204" pitchFamily="34" charset="0"/>
                <a:cs typeface="Times New Roman" panose="02020603050405020304" pitchFamily="18" charset="0"/>
              </a:rPr>
              <a:t>ویق</a:t>
            </a:r>
            <a:r>
              <a:rPr lang="ar-IQ" sz="2000" dirty="0">
                <a:effectLst/>
                <a:ea typeface="Calibri" panose="020F0502020204030204" pitchFamily="34" charset="0"/>
                <a:cs typeface="Times New Roman" panose="02020603050405020304" pitchFamily="18" charset="0"/>
              </a:rPr>
              <a:t>ل</a:t>
            </a:r>
            <a:r>
              <a:rPr lang="ar-SA" sz="2000" dirty="0">
                <a:effectLst/>
                <a:ea typeface="Calibri" panose="020F0502020204030204" pitchFamily="34" charset="0"/>
                <a:cs typeface="Times New Roman" panose="02020603050405020304" pitchFamily="18" charset="0"/>
              </a:rPr>
              <a:t>ل بذلك من فقده بالتبخّر، كما </a:t>
            </a:r>
            <a:r>
              <a:rPr lang="ar-SA" sz="2000" dirty="0" err="1">
                <a:effectLst/>
                <a:ea typeface="Calibri" panose="020F0502020204030204" pitchFamily="34" charset="0"/>
                <a:cs typeface="Times New Roman" panose="02020603050405020304" pitchFamily="18" charset="0"/>
              </a:rPr>
              <a:t>یدمص</a:t>
            </a:r>
            <a:r>
              <a:rPr lang="ar-SA" sz="2000" dirty="0">
                <a:effectLst/>
                <a:ea typeface="Calibri" panose="020F0502020204030204" pitchFamily="34" charset="0"/>
                <a:cs typeface="Times New Roman" panose="02020603050405020304" pitchFamily="18" charset="0"/>
              </a:rPr>
              <a:t> من قبل </a:t>
            </a:r>
            <a:r>
              <a:rPr lang="ar-SA" sz="2000" dirty="0" err="1">
                <a:effectLst/>
                <a:ea typeface="Calibri" panose="020F0502020204030204" pitchFamily="34" charset="0"/>
                <a:cs typeface="Times New Roman" panose="02020603050405020304" pitchFamily="18" charset="0"/>
              </a:rPr>
              <a:t>حبیبات</a:t>
            </a:r>
            <a:r>
              <a:rPr lang="ar-SA" sz="2000" dirty="0">
                <a:effectLst/>
                <a:ea typeface="Calibri" panose="020F0502020204030204" pitchFamily="34" charset="0"/>
                <a:cs typeface="Times New Roman" panose="02020603050405020304" pitchFamily="18" charset="0"/>
              </a:rPr>
              <a:t> التربة </a:t>
            </a:r>
            <a:r>
              <a:rPr lang="ar-SA" sz="2000" dirty="0" err="1">
                <a:effectLst/>
                <a:ea typeface="Calibri" panose="020F0502020204030204" pitchFamily="34" charset="0"/>
                <a:cs typeface="Times New Roman" panose="02020603050405020304" pitchFamily="18" charset="0"/>
              </a:rPr>
              <a:t>جیّدا</a:t>
            </a:r>
            <a:r>
              <a:rPr lang="ar-IQ" sz="2000" dirty="0">
                <a:effectLst/>
                <a:ea typeface="Calibri" panose="020F0502020204030204" pitchFamily="34" charset="0"/>
                <a:cs typeface="Times New Roman" panose="02020603050405020304" pitchFamily="18" charset="0"/>
              </a:rPr>
              <a:t>.</a:t>
            </a:r>
          </a:p>
          <a:p>
            <a:pPr marL="0" indent="0" algn="r">
              <a:lnSpc>
                <a:spcPct val="150000"/>
              </a:lnSpc>
              <a:buNone/>
            </a:pPr>
            <a:endParaRPr lang="en-US" dirty="0"/>
          </a:p>
        </p:txBody>
      </p:sp>
      <p:pic>
        <p:nvPicPr>
          <p:cNvPr id="4" name="صورة 6">
            <a:extLst>
              <a:ext uri="{FF2B5EF4-FFF2-40B4-BE49-F238E27FC236}">
                <a16:creationId xmlns:a16="http://schemas.microsoft.com/office/drawing/2014/main" id="{81F07F8B-9896-81D8-75CE-253E07F25D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3571" y="3433082"/>
            <a:ext cx="5845629" cy="2945947"/>
          </a:xfrm>
          <a:prstGeom prst="rect">
            <a:avLst/>
          </a:prstGeom>
          <a:noFill/>
          <a:ln>
            <a:noFill/>
          </a:ln>
        </p:spPr>
      </p:pic>
    </p:spTree>
    <p:extLst>
      <p:ext uri="{BB962C8B-B14F-4D97-AF65-F5344CB8AC3E}">
        <p14:creationId xmlns:p14="http://schemas.microsoft.com/office/powerpoint/2010/main" val="400075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783D4-FCB9-5DB0-503A-BE7558CD6CBE}"/>
              </a:ext>
            </a:extLst>
          </p:cNvPr>
          <p:cNvSpPr>
            <a:spLocks noGrp="1"/>
          </p:cNvSpPr>
          <p:nvPr>
            <p:ph idx="1"/>
          </p:nvPr>
        </p:nvSpPr>
        <p:spPr>
          <a:xfrm>
            <a:off x="838200" y="762000"/>
            <a:ext cx="10515600" cy="5414963"/>
          </a:xfrm>
        </p:spPr>
        <p:txBody>
          <a:bodyPr/>
          <a:lstStyle/>
          <a:p>
            <a:pPr marL="0" indent="0" algn="r" rtl="1">
              <a:lnSpc>
                <a:spcPct val="150000"/>
              </a:lnSpc>
              <a:buNone/>
            </a:pPr>
            <a:r>
              <a:rPr lang="ar-IQ" sz="2000" b="1" dirty="0">
                <a:effectLst/>
                <a:latin typeface="Calibri" panose="020F0502020204030204" pitchFamily="34" charset="0"/>
                <a:ea typeface="Calibri" panose="020F0502020204030204" pitchFamily="34" charset="0"/>
                <a:cs typeface="Times New Roman" panose="02020603050405020304" pitchFamily="18" charset="0"/>
              </a:rPr>
              <a:t>4</a:t>
            </a:r>
            <a:r>
              <a:rPr lang="ar-SA" sz="2000" b="1" dirty="0">
                <a:effectLst/>
                <a:latin typeface="Calibri" panose="020F0502020204030204" pitchFamily="34" charset="0"/>
                <a:ea typeface="Calibri" panose="020F0502020204030204" pitchFamily="34" charset="0"/>
                <a:cs typeface="Times New Roman" panose="02020603050405020304" pitchFamily="18" charset="0"/>
              </a:rPr>
              <a:t>-</a:t>
            </a:r>
            <a:r>
              <a:rPr lang="ar-SA" sz="2000" b="1" u="sng" dirty="0">
                <a:effectLst/>
                <a:latin typeface="Calibri" panose="020F0502020204030204" pitchFamily="34" charset="0"/>
                <a:ea typeface="Calibri" panose="020F0502020204030204" pitchFamily="34" charset="0"/>
                <a:cs typeface="Times New Roman" panose="02020603050405020304" pitchFamily="18" charset="0"/>
              </a:rPr>
              <a:t> مركبا </a:t>
            </a:r>
            <a:r>
              <a:rPr lang="ar-SA" sz="2000" b="1" u="sng" dirty="0" err="1">
                <a:effectLst/>
                <a:latin typeface="Calibri" panose="020F0502020204030204" pitchFamily="34" charset="0"/>
                <a:ea typeface="Calibri" panose="020F0502020204030204" pitchFamily="34" charset="0"/>
                <a:cs typeface="Times New Roman" panose="02020603050405020304" pitchFamily="18" charset="0"/>
              </a:rPr>
              <a:t>آلیة</a:t>
            </a:r>
            <a:r>
              <a:rPr lang="ar-SA" sz="2000" b="1" u="sng" dirty="0">
                <a:effectLst/>
                <a:latin typeface="Calibri" panose="020F0502020204030204" pitchFamily="34" charset="0"/>
                <a:ea typeface="Calibri" panose="020F0502020204030204" pitchFamily="34" charset="0"/>
                <a:cs typeface="Times New Roman" panose="02020603050405020304" pitchFamily="18" charset="0"/>
              </a:rPr>
              <a:t> لضم </a:t>
            </a:r>
            <a:r>
              <a:rPr lang="ar-SA" sz="2000" b="1" u="sng" dirty="0" err="1">
                <a:effectLst/>
                <a:latin typeface="Calibri" panose="020F0502020204030204" pitchFamily="34" charset="0"/>
                <a:ea typeface="Calibri" panose="020F0502020204030204" pitchFamily="34" charset="0"/>
                <a:cs typeface="Times New Roman" panose="02020603050405020304" pitchFamily="18" charset="0"/>
              </a:rPr>
              <a:t>عملیة</a:t>
            </a:r>
            <a:r>
              <a:rPr lang="ar-SA" sz="2000" b="1" u="sng" dirty="0">
                <a:effectLst/>
                <a:latin typeface="Calibri" panose="020F0502020204030204" pitchFamily="34" charset="0"/>
                <a:ea typeface="Calibri" panose="020F0502020204030204" pitchFamily="34" charset="0"/>
                <a:cs typeface="Times New Roman" panose="02020603050405020304" pitchFamily="18" charset="0"/>
              </a:rPr>
              <a:t> الحراثة </a:t>
            </a:r>
            <a:r>
              <a:rPr lang="ar-SA" sz="2000" b="1" u="sng" dirty="0" err="1">
                <a:effectLst/>
                <a:latin typeface="Calibri" panose="020F0502020204030204" pitchFamily="34" charset="0"/>
                <a:ea typeface="Calibri" panose="020F0502020204030204" pitchFamily="34" charset="0"/>
                <a:cs typeface="Times New Roman" panose="02020603050405020304" pitchFamily="18" charset="0"/>
              </a:rPr>
              <a:t>وعملیة</a:t>
            </a:r>
            <a:r>
              <a:rPr lang="ar-SA" sz="2000" b="1" u="sng" dirty="0">
                <a:effectLst/>
                <a:latin typeface="Calibri" panose="020F0502020204030204" pitchFamily="34" charset="0"/>
                <a:ea typeface="Calibri" panose="020F0502020204030204" pitchFamily="34" charset="0"/>
                <a:cs typeface="Times New Roman" panose="02020603050405020304" pitchFamily="18" charset="0"/>
              </a:rPr>
              <a:t> البذر:</a:t>
            </a:r>
            <a:r>
              <a:rPr lang="en-US" sz="2000" b="1" dirty="0">
                <a:effectLst/>
                <a:latin typeface="Times New Roman" panose="02020603050405020304" pitchFamily="18" charset="0"/>
                <a:ea typeface="Calibri" panose="020F0502020204030204" pitchFamily="34" charset="0"/>
                <a:cs typeface="Arial" panose="020B0604020202020204" pitchFamily="34" charset="0"/>
              </a:rPr>
              <a:t>  </a:t>
            </a:r>
            <a:r>
              <a:rPr lang="ar-SA" sz="2000" dirty="0">
                <a:effectLst/>
                <a:latin typeface="Calibri" panose="020F0502020204030204" pitchFamily="34" charset="0"/>
                <a:ea typeface="Calibri" panose="020F0502020204030204" pitchFamily="34" charset="0"/>
                <a:cs typeface="Times New Roman" panose="02020603050405020304" pitchFamily="18" charset="0"/>
              </a:rPr>
              <a:t>إن وجود نموذج لمركب آلي كهذا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یسمح</a:t>
            </a:r>
            <a:r>
              <a:rPr lang="ar-SA" sz="2000" dirty="0">
                <a:effectLst/>
                <a:latin typeface="Calibri" panose="020F0502020204030204" pitchFamily="34" charset="0"/>
                <a:ea typeface="Calibri" panose="020F0502020204030204" pitchFamily="34" charset="0"/>
                <a:cs typeface="Times New Roman" panose="02020603050405020304" pitchFamily="18" charset="0"/>
              </a:rPr>
              <a:t> بإجراء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عملیة</a:t>
            </a:r>
            <a:r>
              <a:rPr lang="ar-SA" sz="2000" dirty="0">
                <a:effectLst/>
                <a:latin typeface="Calibri" panose="020F0502020204030204" pitchFamily="34" charset="0"/>
                <a:ea typeface="Calibri" panose="020F0502020204030204" pitchFamily="34" charset="0"/>
                <a:cs typeface="Times New Roman" panose="02020603050405020304" pitchFamily="18" charset="0"/>
              </a:rPr>
              <a:t> البذر بظروف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جیّدة</a:t>
            </a:r>
            <a:r>
              <a:rPr lang="ar-SA" sz="2000" dirty="0">
                <a:effectLst/>
                <a:latin typeface="Calibri" panose="020F0502020204030204" pitchFamily="34" charset="0"/>
                <a:ea typeface="Calibri" panose="020F0502020204030204" pitchFamily="34" charset="0"/>
                <a:cs typeface="Times New Roman" panose="02020603050405020304" pitchFamily="18" charset="0"/>
              </a:rPr>
              <a:t>، فرطوبة التربة مناسبة، والتربة مفككة رطبة، لأنه لا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یوجد</a:t>
            </a:r>
            <a:r>
              <a:rPr lang="ar-SA" sz="2000" dirty="0">
                <a:effectLst/>
                <a:latin typeface="Calibri" panose="020F0502020204030204" pitchFamily="34" charset="0"/>
                <a:ea typeface="Calibri" panose="020F0502020204030204" pitchFamily="34" charset="0"/>
                <a:cs typeface="Times New Roman" panose="02020603050405020304" pitchFamily="18" charset="0"/>
              </a:rPr>
              <a:t> فاصل زمني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بین</a:t>
            </a:r>
            <a:r>
              <a:rPr lang="ar-SA" sz="2000" dirty="0">
                <a:effectLst/>
                <a:latin typeface="Calibri" panose="020F0502020204030204" pitchFamily="34" charset="0"/>
                <a:ea typeface="Calibri" panose="020F0502020204030204" pitchFamily="34" charset="0"/>
                <a:cs typeface="Times New Roman" panose="02020603050405020304" pitchFamily="18" charset="0"/>
              </a:rPr>
              <a:t>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عملیة</a:t>
            </a:r>
            <a:r>
              <a:rPr lang="ar-SA" sz="2000" dirty="0">
                <a:effectLst/>
                <a:latin typeface="Calibri" panose="020F0502020204030204" pitchFamily="34" charset="0"/>
                <a:ea typeface="Calibri" panose="020F0502020204030204" pitchFamily="34" charset="0"/>
                <a:cs typeface="Times New Roman" panose="02020603050405020304" pitchFamily="18" charset="0"/>
              </a:rPr>
              <a:t> الحراثة والبذر، والوحدة مكوّ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نة</a:t>
            </a:r>
            <a:r>
              <a:rPr lang="ar-SA" sz="2000" dirty="0">
                <a:effectLst/>
                <a:latin typeface="Calibri" panose="020F0502020204030204" pitchFamily="34" charset="0"/>
                <a:ea typeface="Calibri" panose="020F0502020204030204" pitchFamily="34" charset="0"/>
                <a:cs typeface="Times New Roman" panose="02020603050405020304" pitchFamily="18" charset="0"/>
              </a:rPr>
              <a:t> من محراث دوراني مع ب</a:t>
            </a:r>
            <a:r>
              <a:rPr lang="ar-IQ" sz="2000" dirty="0">
                <a:effectLst/>
                <a:latin typeface="Calibri" panose="020F0502020204030204" pitchFamily="34" charset="0"/>
                <a:ea typeface="Calibri" panose="020F0502020204030204" pitchFamily="34" charset="0"/>
                <a:cs typeface="Times New Roman" panose="02020603050405020304" pitchFamily="18" charset="0"/>
              </a:rPr>
              <a:t>اذر</a:t>
            </a:r>
            <a:r>
              <a:rPr lang="ar-SA" sz="2000" dirty="0">
                <a:effectLst/>
                <a:latin typeface="Calibri" panose="020F0502020204030204" pitchFamily="34" charset="0"/>
                <a:ea typeface="Calibri" panose="020F0502020204030204" pitchFamily="34" charset="0"/>
                <a:cs typeface="Times New Roman" panose="02020603050405020304" pitchFamily="18" charset="0"/>
              </a:rPr>
              <a:t>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ar-IQ" dirty="0"/>
          </a:p>
          <a:p>
            <a:pPr marL="0" indent="0" algn="r">
              <a:buNone/>
            </a:pPr>
            <a:endParaRPr lang="ar-IQ" dirty="0"/>
          </a:p>
          <a:p>
            <a:pPr marL="0" indent="0" algn="r">
              <a:buNone/>
            </a:pPr>
            <a:endParaRPr lang="ar-IQ" dirty="0"/>
          </a:p>
          <a:p>
            <a:pPr marL="0" indent="0" algn="r">
              <a:buNone/>
            </a:pPr>
            <a:endParaRPr lang="ar-IQ" dirty="0"/>
          </a:p>
          <a:p>
            <a:pPr marL="0" indent="0" algn="r">
              <a:buNone/>
            </a:pPr>
            <a:endParaRPr lang="ar-IQ" dirty="0"/>
          </a:p>
          <a:p>
            <a:pPr marL="0" indent="0" algn="r">
              <a:buNone/>
            </a:pPr>
            <a:endParaRPr lang="ar-IQ" dirty="0"/>
          </a:p>
          <a:p>
            <a:pPr marL="0" indent="0" algn="r">
              <a:buNone/>
            </a:pPr>
            <a:endParaRPr lang="ar-IQ" dirty="0"/>
          </a:p>
          <a:p>
            <a:pPr algn="ctr" rtl="1">
              <a:buFontTx/>
              <a:buChar char="-"/>
            </a:pPr>
            <a:r>
              <a:rPr lang="en-US" sz="1600" b="1" dirty="0">
                <a:effectLst/>
                <a:latin typeface="Times New Roman" panose="02020603050405020304" pitchFamily="18" charset="0"/>
                <a:ea typeface="Calibri" panose="020F0502020204030204" pitchFamily="34" charset="0"/>
                <a:cs typeface="Arial" panose="020B0604020202020204" pitchFamily="34" charset="0"/>
              </a:rPr>
              <a:t>1 </a:t>
            </a:r>
            <a:r>
              <a:rPr lang="ar-SA" sz="1600" b="1" dirty="0">
                <a:effectLst/>
                <a:latin typeface="Calibri" panose="020F0502020204030204" pitchFamily="34" charset="0"/>
                <a:ea typeface="Calibri" panose="020F0502020204030204" pitchFamily="34" charset="0"/>
                <a:cs typeface="Times New Roman" panose="02020603050405020304" pitchFamily="18" charset="0"/>
              </a:rPr>
              <a:t>محراث دوراني، 2 – سلاح محراث حفار، 3 –بذارة، 4 -مهراس، 5 – </a:t>
            </a:r>
            <a:r>
              <a:rPr lang="ar-SA" sz="1600" b="1" dirty="0" err="1">
                <a:effectLst/>
                <a:latin typeface="Calibri" panose="020F0502020204030204" pitchFamily="34" charset="0"/>
                <a:ea typeface="Calibri" panose="020F0502020204030204" pitchFamily="34" charset="0"/>
                <a:cs typeface="Times New Roman" panose="02020603050405020304" pitchFamily="18" charset="0"/>
              </a:rPr>
              <a:t>آلیة</a:t>
            </a:r>
            <a:r>
              <a:rPr lang="ar-SA" sz="1600" b="1" dirty="0">
                <a:effectLst/>
                <a:latin typeface="Calibri" panose="020F0502020204030204" pitchFamily="34" charset="0"/>
                <a:ea typeface="Calibri" panose="020F0502020204030204" pitchFamily="34" charset="0"/>
                <a:cs typeface="Times New Roman" panose="02020603050405020304" pitchFamily="18" charset="0"/>
              </a:rPr>
              <a:t> </a:t>
            </a:r>
            <a:r>
              <a:rPr lang="ar-SA" sz="1600" b="1" dirty="0" err="1">
                <a:effectLst/>
                <a:latin typeface="Calibri" panose="020F0502020204030204" pitchFamily="34" charset="0"/>
                <a:ea typeface="Calibri" panose="020F0502020204030204" pitchFamily="34" charset="0"/>
                <a:cs typeface="Times New Roman" panose="02020603050405020304" pitchFamily="18" charset="0"/>
              </a:rPr>
              <a:t>تسویة</a:t>
            </a:r>
            <a:r>
              <a:rPr lang="en-US" sz="1600" b="1" dirty="0">
                <a:effectLst/>
                <a:latin typeface="Times New Roman" panose="02020603050405020304" pitchFamily="18" charset="0"/>
                <a:ea typeface="Calibri" panose="020F0502020204030204" pitchFamily="34" charset="0"/>
                <a:cs typeface="Arial" panose="020B0604020202020204" pitchFamily="34" charset="0"/>
              </a:rPr>
              <a:t>.</a:t>
            </a:r>
            <a:endParaRPr lang="ar-IQ" sz="1600" b="1" dirty="0">
              <a:effectLst/>
              <a:latin typeface="Times New Roman" panose="02020603050405020304" pitchFamily="18" charset="0"/>
              <a:ea typeface="Calibri" panose="020F0502020204030204" pitchFamily="34" charset="0"/>
              <a:cs typeface="Arial" panose="020B0604020202020204" pitchFamily="34" charset="0"/>
            </a:endParaRPr>
          </a:p>
          <a:p>
            <a:pPr algn="ctr">
              <a:buFontTx/>
              <a:buChar char="-"/>
            </a:pPr>
            <a:endParaRPr lang="ar-IQ" sz="1600" b="1" dirty="0">
              <a:latin typeface="Times New Roman" panose="02020603050405020304" pitchFamily="18" charset="0"/>
              <a:ea typeface="Calibri" panose="020F0502020204030204" pitchFamily="34" charset="0"/>
              <a:cs typeface="Arial" panose="020B0604020202020204" pitchFamily="34" charset="0"/>
            </a:endParaRPr>
          </a:p>
          <a:p>
            <a:pPr algn="ctr">
              <a:buFontTx/>
              <a:buChar char="-"/>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en-US" dirty="0"/>
          </a:p>
        </p:txBody>
      </p:sp>
      <p:pic>
        <p:nvPicPr>
          <p:cNvPr id="4" name="صورة 1">
            <a:extLst>
              <a:ext uri="{FF2B5EF4-FFF2-40B4-BE49-F238E27FC236}">
                <a16:creationId xmlns:a16="http://schemas.microsoft.com/office/drawing/2014/main" id="{6905D293-761D-6C49-DFF7-51A0212B72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7514" y="2177143"/>
            <a:ext cx="7130143" cy="3254828"/>
          </a:xfrm>
          <a:prstGeom prst="rect">
            <a:avLst/>
          </a:prstGeom>
          <a:noFill/>
          <a:ln>
            <a:noFill/>
          </a:ln>
        </p:spPr>
      </p:pic>
    </p:spTree>
    <p:extLst>
      <p:ext uri="{BB962C8B-B14F-4D97-AF65-F5344CB8AC3E}">
        <p14:creationId xmlns:p14="http://schemas.microsoft.com/office/powerpoint/2010/main" val="183635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7FD21-450D-4F03-CD51-E49E8EA6051F}"/>
              </a:ext>
            </a:extLst>
          </p:cNvPr>
          <p:cNvSpPr>
            <a:spLocks noGrp="1"/>
          </p:cNvSpPr>
          <p:nvPr>
            <p:ph type="title"/>
          </p:nvPr>
        </p:nvSpPr>
        <p:spPr>
          <a:xfrm>
            <a:off x="1124334" y="5203371"/>
            <a:ext cx="10515600" cy="968829"/>
          </a:xfrm>
        </p:spPr>
        <p:txBody>
          <a:bodyPr>
            <a:normAutofit/>
          </a:bodyPr>
          <a:lstStyle/>
          <a:p>
            <a:pPr algn="ctr"/>
            <a:r>
              <a:rPr lang="ar-IQ" sz="2000" dirty="0"/>
              <a:t>بعض الات التجميع </a:t>
            </a:r>
            <a:r>
              <a:rPr lang="ar-IQ" sz="2000" dirty="0" err="1"/>
              <a:t>الميكني</a:t>
            </a:r>
            <a:endParaRPr lang="en-US" sz="2000" dirty="0"/>
          </a:p>
        </p:txBody>
      </p:sp>
      <p:pic>
        <p:nvPicPr>
          <p:cNvPr id="5" name="Content Placeholder 4">
            <a:extLst>
              <a:ext uri="{FF2B5EF4-FFF2-40B4-BE49-F238E27FC236}">
                <a16:creationId xmlns:a16="http://schemas.microsoft.com/office/drawing/2014/main" id="{DA03783B-FEAD-C4A9-6F1B-BA2C7A8513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5372" y="613942"/>
            <a:ext cx="5543934" cy="4162215"/>
          </a:xfrm>
        </p:spPr>
      </p:pic>
      <p:pic>
        <p:nvPicPr>
          <p:cNvPr id="7" name="Picture 6">
            <a:extLst>
              <a:ext uri="{FF2B5EF4-FFF2-40B4-BE49-F238E27FC236}">
                <a16:creationId xmlns:a16="http://schemas.microsoft.com/office/drawing/2014/main" id="{4059494E-8E15-A190-DF9B-54CC9DFEE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58" y="925110"/>
            <a:ext cx="5309822" cy="3539881"/>
          </a:xfrm>
          <a:prstGeom prst="rect">
            <a:avLst/>
          </a:prstGeom>
        </p:spPr>
      </p:pic>
    </p:spTree>
    <p:extLst>
      <p:ext uri="{BB962C8B-B14F-4D97-AF65-F5344CB8AC3E}">
        <p14:creationId xmlns:p14="http://schemas.microsoft.com/office/powerpoint/2010/main" val="1943046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1615</Words>
  <Application>Microsoft Office PowerPoint</Application>
  <PresentationFormat>Widescreen</PresentationFormat>
  <Paragraphs>98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مكائن وآلات زراعية  عملي  المحاضرة السابعة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بعض الات التجميع الميكني</vt:lpstr>
      <vt:lpstr>PowerPoint Presentation</vt:lpstr>
      <vt:lpstr>PowerPoint Presentation</vt:lpstr>
      <vt:lpstr>PowerPoint Presentation</vt:lpstr>
      <vt:lpstr>PowerPoint Presentation</vt:lpstr>
      <vt:lpstr>الة الزراعة في خطوط</vt:lpstr>
      <vt:lpstr>PowerPoint Presentation</vt:lpstr>
      <vt:lpstr>زارعة بطاطا نصف الية                                                  زارعة بطاطا الية</vt:lpstr>
      <vt:lpstr>PowerPoint Presentation</vt:lpstr>
      <vt:lpstr>الة حصاد البطاطا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مكائن وآلات زراعية  عملي  المحاضرة السابعة</dc:title>
  <dc:creator>Mustafa Almousa</dc:creator>
  <cp:lastModifiedBy>Mustafa Almousa</cp:lastModifiedBy>
  <cp:revision>10</cp:revision>
  <dcterms:created xsi:type="dcterms:W3CDTF">2024-04-13T17:18:15Z</dcterms:created>
  <dcterms:modified xsi:type="dcterms:W3CDTF">2025-03-05T08:56:20Z</dcterms:modified>
</cp:coreProperties>
</file>